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66"/>
  </p:notesMasterIdLst>
  <p:sldIdLst>
    <p:sldId id="256" r:id="rId3"/>
    <p:sldId id="257" r:id="rId4"/>
    <p:sldId id="327" r:id="rId5"/>
    <p:sldId id="348" r:id="rId6"/>
    <p:sldId id="330" r:id="rId7"/>
    <p:sldId id="299" r:id="rId8"/>
    <p:sldId id="305" r:id="rId9"/>
    <p:sldId id="306" r:id="rId10"/>
    <p:sldId id="301" r:id="rId11"/>
    <p:sldId id="300" r:id="rId12"/>
    <p:sldId id="298" r:id="rId13"/>
    <p:sldId id="263" r:id="rId14"/>
    <p:sldId id="311" r:id="rId15"/>
    <p:sldId id="310" r:id="rId16"/>
    <p:sldId id="275" r:id="rId17"/>
    <p:sldId id="324" r:id="rId18"/>
    <p:sldId id="259" r:id="rId19"/>
    <p:sldId id="313" r:id="rId20"/>
    <p:sldId id="345" r:id="rId21"/>
    <p:sldId id="360" r:id="rId22"/>
    <p:sldId id="361" r:id="rId23"/>
    <p:sldId id="308" r:id="rId24"/>
    <p:sldId id="362" r:id="rId25"/>
    <p:sldId id="359" r:id="rId26"/>
    <p:sldId id="338" r:id="rId27"/>
    <p:sldId id="347" r:id="rId28"/>
    <p:sldId id="339" r:id="rId29"/>
    <p:sldId id="342" r:id="rId30"/>
    <p:sldId id="323" r:id="rId31"/>
    <p:sldId id="340" r:id="rId32"/>
    <p:sldId id="314" r:id="rId33"/>
    <p:sldId id="351" r:id="rId34"/>
    <p:sldId id="352" r:id="rId35"/>
    <p:sldId id="353" r:id="rId36"/>
    <p:sldId id="354" r:id="rId37"/>
    <p:sldId id="355" r:id="rId38"/>
    <p:sldId id="356" r:id="rId39"/>
    <p:sldId id="357" r:id="rId40"/>
    <p:sldId id="315" r:id="rId41"/>
    <p:sldId id="260" r:id="rId42"/>
    <p:sldId id="303" r:id="rId43"/>
    <p:sldId id="269" r:id="rId44"/>
    <p:sldId id="304" r:id="rId45"/>
    <p:sldId id="319" r:id="rId46"/>
    <p:sldId id="267" r:id="rId47"/>
    <p:sldId id="302" r:id="rId48"/>
    <p:sldId id="318" r:id="rId49"/>
    <p:sldId id="326" r:id="rId50"/>
    <p:sldId id="316" r:id="rId51"/>
    <p:sldId id="320" r:id="rId52"/>
    <p:sldId id="321" r:id="rId53"/>
    <p:sldId id="335" r:id="rId54"/>
    <p:sldId id="336" r:id="rId55"/>
    <p:sldId id="337" r:id="rId56"/>
    <p:sldId id="317" r:id="rId57"/>
    <p:sldId id="334" r:id="rId58"/>
    <p:sldId id="333" r:id="rId59"/>
    <p:sldId id="328" r:id="rId60"/>
    <p:sldId id="322" r:id="rId61"/>
    <p:sldId id="332" r:id="rId62"/>
    <p:sldId id="331" r:id="rId63"/>
    <p:sldId id="329" r:id="rId64"/>
    <p:sldId id="261" r:id="rId65"/>
  </p:sldIdLst>
  <p:sldSz cx="18288000" cy="10287000"/>
  <p:notesSz cx="18288000" cy="10287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4E3EF6-E81C-447B-A8F2-86B536C59ADC}" v="79" dt="2026-09-10T03:17:26.79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4660"/>
  </p:normalViewPr>
  <p:slideViewPr>
    <p:cSldViewPr>
      <p:cViewPr varScale="1">
        <p:scale>
          <a:sx n="73" d="100"/>
          <a:sy n="73" d="100"/>
        </p:scale>
        <p:origin x="114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74" Type="http://schemas.openxmlformats.org/officeDocument/2006/relationships/customXml" Target="../customXml/item3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customXml" Target="../customXml/item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en-US" sz="1600"/>
              <a:t>Pilot asset counts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Count</c:v>
                </c:pt>
              </c:strCache>
            </c:strRef>
          </c:tx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Guardrails</c:v>
                </c:pt>
                <c:pt idx="1">
                  <c:v>End treatments</c:v>
                </c:pt>
                <c:pt idx="2">
                  <c:v>Transitions</c:v>
                </c:pt>
                <c:pt idx="3">
                  <c:v>Concrete barriers</c:v>
                </c:pt>
                <c:pt idx="4">
                  <c:v>Crash cushions</c:v>
                </c:pt>
                <c:pt idx="5">
                  <c:v>Continuations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63</c:v>
                </c:pt>
                <c:pt idx="1">
                  <c:v>94</c:v>
                </c:pt>
                <c:pt idx="2">
                  <c:v>7</c:v>
                </c:pt>
                <c:pt idx="3">
                  <c:v>2</c:v>
                </c:pt>
                <c:pt idx="4">
                  <c:v>4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AC-4659-9C5F-A18976D144B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4:37.698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1 28473 24575,'0'-5'0,"1"1"0,1-1 0,-1 0 0,1 1 0,-1-1 0,1 1 0,3-5 0,9-26 0,-7 5 0,0 0 0,3 1 0,0 1 0,20-39 0,68-102 0,-47 72 0,-37 67 0,2 1 0,33-49 0,-39 66 0,-1 0 0,-1-1 0,0 0 0,-1-1 0,0 1 0,-1-1 0,0-1 0,-1 1 0,-1-1 0,-1 0 0,0 0 0,2-28 0,-4 22 0,2 1 0,1 0 0,0 0 0,1 0 0,1 0 0,1 1 0,1 0 0,1 0 0,0 1 0,1 0 0,1 0 0,1 1 0,1 1 0,19-20 0,-14 15 0,27-39 0,-29 37 0,32-36 0,-29 40 0,-1 0 0,0-2 0,-2 0 0,0 0 0,22-43 0,-23 35 0,-2 0 0,-1 0 0,-2-1 0,-1-1 0,-1 0 0,-1 0 0,-2 0 0,1-43 0,-3 38 0,1 0 0,11-42 0,-2 9 0,22-78 0,1 2 0,0 0 0,-28 116 0,22-55 0,-18 55 0,11-46 0,-14 45 0,16-42 0,-16 53 0,-2 0 0,-1-1 0,0 0 0,-1 0 0,3-32 0,-1-25 0,4 0 0,29-111 0,-35 162 0,-1 1 0,1-34 0,-4 34 0,2 0 0,8-39 0,6-22 0,-15 65 0,2 0 0,0 1 0,2 0 0,0 0 0,12-26 0,2 6 0,-7 11 0,2 0 0,1 1 0,1 1 0,1 1 0,34-39 0,-40 52 0,-1-1 0,0-1 0,-1 0 0,-1 0 0,0-1 0,-1 0 0,-1 0 0,-1-1 0,0 0 0,5-24 0,20-58 0,13-53 0,-8 7 0,-25 101 0,3 0 0,23-50 0,6-19 0,-37 95 0,29-105 0,0-22 0,-21 85 0,-7 31 0,0-1 0,-2 0 0,1-36 0,-5 33 0,-1-31 0,4 0 0,12-67 0,21-64 0,-28 157 0,1 1 0,1 1 0,2 0 0,2 1 0,26-47 0,-32 65 0,1 0 0,1 0 0,0 1 0,2 1 0,-1 0 0,2 0 0,0 2 0,24-20 0,-30 28 0,-1-1 0,0 0 0,-1 0 0,1-1 0,-1 0 0,-1 0 0,1 0 0,-1-1 0,0 0 0,-1 0 0,5-12 0,7-11 0,37-46-4393,-16 26 2002,-16 23 3504,1 1 0,26-25 0,-25 28 35,0-1 1,23-35-1,-31 37-1148,-1 0 0,-1 0 0,-1-1 0,11-30 0,-15 35 0,2 0 0,0 0 0,0 1 0,2 1 0,21-26 0,26-38 0,129-201 0,-182 269 0,0 0 0,-1 0 0,-1 0 0,0-1 0,-1 1 0,0-1 0,-1 0 0,0-19 0,0 11 0,1 1 0,9-36 0,23-39 0,-19 54 0,17-63 0,25-80 0,-12 48 0,-34 94 0,-4 20 0,-2 0 0,0-1 0,4-48 0,-6 40 0,1 0 0,2 0 0,0 1 0,3-1 0,13-31 0,16-53 0,-34 91 0,-1 0 0,-1 0 0,-1 0 0,-2-25 0,0 24 0,1 1 0,0 0 0,11-48 0,9-32 0,-15 72 0,0 0 0,22-61 0,-11 47 0,12-56 0,9-27 0,16-50 0,1-4 0,-22 92 0,27-120 0,-47 156 0,-5 25 0,-2 0 0,-1 0 0,2-36 0,-7 28 0,3 0 0,1 0 0,9-41 0,3 15 0,-5 28 0,-3-2 0,-1 1 0,3-58 0,-7 64 0,0 0 0,9-32 0,-5 32 0,4-62 0,-7 37 0,17-80 0,-10 76 0,4-4 0,3-18 0,-12 42 0,12-43 0,-5 29 0,24-90 0,-22 88 0,-9 37 0,-1 0 0,4-29 0,10-59 0,-12 75 0,-1 0 0,2-44 0,-5 34 0,12-60 0,-8 60 0,4-59 0,-12 6 0,-1 65 0,1 0 0,2 0 0,1 0 0,12-62 0,32-115 0,-35 159 0,0 0 0,28-79 0,1-6 0,-5 13 0,2-13 0,-28 96 0,19-115 0,16-21 0,-39 149 0,-1-1 0,0-33 0,-2 34 0,0 0 0,9-40 0,-3 23 0,-1 1 0,-3-1 0,-1 0 0,-5-68 0,4-63 0,15 84 0,-11 67 0,-2-1 0,3-27 0,-7-75 0,-2 93 0,2 0 0,1 0 0,1 0 0,12-62 0,-1 46 0,-1 3 0,34-82 0,-34 95 0,-1-1 0,8-45 0,-13 52 0,-4 19 0,3-16 0,0 1 0,2 0 0,0 0 0,2 1 0,12-24 0,-9 21 0,-2-1 0,0 0 0,-2-1 0,5-26 0,14-43 0,-10 44 0,-2-1 0,12-76 0,6-20 0,-22 107 0,18-45 0,0-1 0,62-190 0,-61 191 0,35-172 0,-32 139 0,-23 90 0,-1-1 0,-2 0 0,-1 0 0,4-55 0,-6 48 0,1 0 0,1 1 0,3-1 0,12-36 0,-1 3 0,22-80 0,30-135 0,-63 250 0,16-45 0,-16 54 0,0-1 0,-2 0 0,6-37 0,-8 34 0,1 0 0,2 0 0,1 1 0,18-39 0,-16 42 0,-1 0 0,-1-1 0,-1 0 0,-2 0 0,6-49 0,-6 19 0,2 1 0,28-99 0,-27 119 0,5-37 0,-12 54 0,1 1 0,1 0 0,1 0 0,0 0 0,11-23 0,-9 24 0,0-1 0,-2 0 0,0 0 0,-1 0 0,0-1 0,-2 1 0,0-1 0,-1-26 0,2-16 0,13-29 0,-10 66 0,4-47 0,-7 23 0,-2 5 0,3 0 0,11-54 0,15-105 0,14-32 0,-8 18 0,-26 172 0,2-5 0,-1-1 0,-3 0 0,2-69 0,-8 94 0,1 1 0,1 0 0,1-1 0,1 1 0,10-25 0,-7 23 0,-2 0 0,0-1 0,5-51 0,-11-1 0,-2 54 0,1 1 0,2-1 0,0 0 0,8-37 0,-3 32 0,-2 0 0,2-37 0,-4 37 0,0-1 0,10-34 0,31-108 0,-30 81 0,-12 67 0,11-47 0,-3 18 0,-2 0 0,-3-1 0,-2 1 0,-6-96 0,0 29 0,1 78 0,-3-1 0,-12-56 0,4 33 0,7 38 0,-2 0 0,-12-29 0,11 34 0,2 0 0,0-1 0,-6-38 0,6-52 0,9-116 0,1 67 0,-3-707 0,2 844 0,0 0 0,13-49 0,-9 47 0,-1 0 0,2-36 0,-6 31 0,-4-295 0,0 308 0,-2 0 0,0 1 0,-2-1 0,0 1 0,-18-35 0,14 33 0,1-1 0,2 0 0,0 0 0,-5-24 0,7 23 0,-1 1 0,-1 0 0,-1 1 0,-1 0 0,-1 0 0,-1 1 0,-29-38 0,16 23 0,-22-45 0,20 32 0,-51-69 0,26 42 0,43 59 0,0-1 0,1 0 0,-11-34 0,14 36 0,-1-1 0,0 1 0,-1 1 0,-1-1 0,-16-23 0,4 13 0,7 7 0,-1 2 0,-21-21 0,-56-63 0,11 10 0,68 77 0,0 0 0,-15-26 0,20 30 0,1-1 0,-2 1 0,1 0 0,-1 1 0,-1 0 0,0 0 0,-17-13 0,3 8 0,2-1 0,0-1 0,1-1 0,0-1 0,1-1 0,2 0 0,-20-27 0,-59-89 0,89 126 0,1 0 0,-1 1 0,0-1 0,-1 2 0,0-1 0,0 1 0,0 0 0,-1 1 0,0 0 0,0 1 0,-17-8 0,13 4 0,0 0 0,0 0 0,1-2 0,1 1 0,0-2 0,0 1 0,-11-17 0,-10-10 0,16 18 0,1 0 0,-17-31 0,23 35 0,-1 0 0,-1 0 0,0 1 0,-1 1 0,-26-26 0,21 28 0,1-2 0,1 0 0,0-1 0,1-1 0,-16-23 0,-34-40 0,44 58 0,-26-39 0,33 43 0,1 1 0,-24-22 0,11 12 0,-104-104 0,104 102 0,-2-6 0,-2 1 0,-2 2 0,-1 1 0,-60-44 0,-112-48-1365,184 112-5461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4:39.49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5:21.500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0 11452 24575,'0'-1'0,"1"0"0,-1-1 0,0 1 0,1 0 0,-1 0 0,1-1 0,0 1 0,-1 0 0,1 0 0,0 0 0,0 0 0,0 0 0,0 0 0,-1 0 0,1 0 0,0 1 0,1-1 0,-1 0 0,0 0 0,0 1 0,0-1 0,0 1 0,1-1 0,-1 1 0,0-1 0,3 1 0,38-8 0,-38 7 0,102-6 0,141 8 0,-89 2 0,422-3 0,-549-2 0,-1-1 0,56-14 0,-15 2 0,0-1 0,-47 10 0,0 1 0,39-4 0,-23 8 0,-23 1 0,1 0 0,-1-1 0,0-1 0,1-1 0,-1 0 0,0-1 0,-1-1 0,25-11 0,13-9 0,0 3 0,104-28 0,-116 42 0,0 2 0,0 2 0,1 2 0,73 6 0,-15-1 0,8-5 0,108 5 0,-188 1 0,46 14 0,-30-7 0,65 23 0,-85-25 0,0 0 0,1-2 0,1-1 0,46 5 0,28-10 0,-74-3 0,0 2 0,0 0 0,-1 2 0,1 1 0,-1 1 0,1 1 0,43 16 0,21 15 0,-42-17 0,71 37 0,107 49 0,-102-52 0,-93-41 0,0-1 0,1-1 0,45 6 0,33 10 0,-86-20 0,1-1 0,-1-1 0,30 0 0,-27-2 0,-1 1 0,41 9 0,-3 5 0,1-3 0,1-3 0,0-3 0,82 0 0,-118-6 0,-1 1 0,0 1 0,0 2 0,0 1 0,31 12 0,-37-9 0,-1 0 0,-1 2 0,30 20 0,37 20 0,2 1 0,-77-42 0,1-1 0,0-1 0,1-1 0,0 0 0,0-1 0,0 0 0,1-1 0,0-1 0,18 2 0,52 8 0,-80-13 0,0 0 0,0 0 0,0 1 0,-1 0 0,1 0 0,-1 1 0,0 0 0,0 0 0,11 10 0,16 15 0,2-1 0,1-1 0,1-2 0,77 38 0,-61-34 0,6 8 0,-47-27 0,0-2 0,1 0 0,0 0 0,1-1 0,0-1 0,0 0 0,22 6 0,-11-8 0,-1 1 0,1 2 0,-2 0 0,1 2 0,-1 0 0,0 2 0,-1 0 0,0 2 0,24 18 0,-23-15 0,0 0 0,1-2 0,36 16 0,-33-18 0,-1 2 0,43 30 0,-38-24 0,1 0 0,1-2 0,1-1 0,63 21 0,-29-11 0,-24-10 0,-23-9 0,0 0 0,0 1 0,-1 1 0,0 1 0,-1 0 0,31 26 0,-15-10 0,0 0 0,2-2 0,62 31 0,-62-35 0,0-3 0,71 24 0,-36-15 0,59 39 0,-84-40 0,-24-11 0,0 0 0,-1 1 0,22 21 0,-25-20 0,1-1 0,0 0 0,44 23 0,-40-27 0,27 11 0,0 3 0,-1 2 0,-2 2 0,88 71 0,-119-87 0,1 0 0,35 20 0,-36-24 0,-1-1 0,-1 2 0,0 0 0,23 23 0,-26-22 0,0-2 0,1 1 0,0-2 0,0 0 0,1 0 0,0-1 0,1-1 0,0-1 0,15 6 0,-22-9 0,26 14 0,-1 1 0,0 1 0,-2 2 0,32 27 0,2 1 0,-44-36 0,0-2 0,0 0 0,1-1 0,38 11 0,-39-14 0,0 0 0,0 1 0,-1 1 0,0 1 0,31 22 0,-37-21 0,1-1 0,0 0 0,0-1 0,1-1 0,0 0 0,1-1 0,0-1 0,32 7 0,-11-2 0,0 1 0,-1 2 0,-1 2 0,57 33 0,16 7 0,-60-37 0,-36-15 0,0 1 0,-1 0 0,0 1 0,15 9 0,14 13 0,6 5 0,64 33 0,-96-59 0,1-2 0,-1 0 0,1-1 0,0-1 0,21 3 0,-21-4 0,1 0 0,-1 2 0,1 0 0,-1 1 0,18 8 0,221 132 0,-165-96 0,-60-34 0,-1 1 0,30 22 0,-35-22 0,1-2 0,0-1 0,1-1 0,45 15 0,9 4 0,168 56 0,-86-34 0,-124-39 0,0-1 0,1-2 0,0-2 0,1-2 0,0-1 0,52 0 0,962-8 0,-1031 1 0,-1-2 0,1 0 0,26-8 0,-22 5 0,48-5 0,-33 6 0,53-13 0,-16 3 0,-6-1 0,-49 10 0,1 1 0,35-4 0,-14 7 0,-4 1 0,0-2 0,60-13 0,-68 10 0,1 2 0,0 1 0,53 3 0,31-3 0,31-28 0,-45 12 0,-74 12 0,1 1 0,49-3 0,558 8 0,-297 3 0,-331-2 0,0-1 0,0 0 0,0-1 0,0 0 0,0-1 0,-1 0 0,1 0 0,-1-1 0,0-1 0,0 0 0,12-8 0,17-8 0,44-15 0,-31 13 0,16-4 0,108-29 0,-114 40 0,103-31 0,-137 39 0,0 0 0,1 3 0,34-4 0,34-6 0,-25-2 0,0 4 0,1 3 0,96-1 0,-127 9 0,82-14 0,-80 8 0,71-2 0,-69 7 0,0-3 0,-1-1 0,0-2 0,81-29 0,-20 6 0,-82 27 0,47-4 0,-47 6 0,46-9 0,36-9 0,-74 16 0,-1-1 0,1-1 0,33-14 0,-31 9 0,1 2 0,58-10 0,-21 6 0,-4 2 0,-50 10 0,1-1 0,0-1 0,-1-1 0,0 0 0,27-13 0,11-7 0,0 2 0,99-25 0,-119 39 0,-28 8 0,0 0 0,0-1 0,0 0 0,0 0 0,0-1 0,0 0 0,-1 0 0,0-1 0,0 0 0,0 0 0,0-1 0,0 0 0,-1 0 0,0 0 0,0-1 0,0 0 0,6-8 0,14-24 0,2 2 0,43-44 0,-61 70 0,1 0 0,0 0 0,1 1 0,0 1 0,0 0 0,1 0 0,0 1 0,0 1 0,1 0 0,0 1 0,19-5 0,10 0 0,-1-2 0,57-24 0,16-6 0,-70 31 0,-33 9 0,-1-1 0,1 0 0,-1-1 0,0 0 0,0 0 0,15-9 0,1-3 0,1 2 0,50-19 0,-56 26 0,-1-2 0,1 0 0,-1-2 0,-1 0 0,0-1 0,27-22 0,-29 20 0,0 1 0,0 0 0,1 2 0,1 0 0,0 2 0,32-12 0,-48 19 0,32-15 0,-1-1 0,38-26 0,-54 32 0,-7 7 0,0-1 0,0 1 0,0 1 0,0 0 0,1 1 0,0 1 0,13-2 0,34-8 0,31-5 0,-72 15 0,1-1 0,-1-1 0,0 0 0,0-2 0,30-13 0,-23 6 0,-9 3 0,0 1 0,0 1 0,1 1 0,1 0 0,-1 1 0,32-5 0,-24 8 0,0 0 0,0-2 0,-1 0 0,0-2 0,0-1 0,-1-1 0,1-1 0,-2-1 0,0-1 0,26-18 0,15-16 0,-38 28 0,-1-1 0,25-23 0,-22 14 0,-6 8 0,0-2 0,-2 0 0,26-38 0,-38 50 0,0 1 0,0 0 0,1 0 0,0 1 0,0 0 0,1 1 0,0 0 0,0 0 0,17-7 0,31-23 0,18-12 0,-58 39 0,1-1 0,-2-1 0,0-1 0,0 0 0,29-32 0,-31 26 0,-7 7 0,1 1 0,1-1 0,-1 1 0,2 1 0,-1 0 0,2 0 0,-1 1 0,1 1 0,0 0 0,21-10 0,-8 8 0,2 2 0,-2-2 0,1-1 0,-1 0 0,-1-2 0,0-1 0,-1-1 0,38-33 0,-39 29 0,1 1 0,1 1 0,29-16 0,38-28 0,-76 50 0,0 1 0,0 1 0,1 0 0,0 1 0,0 1 0,1 0 0,0 1 0,31-6 0,17-3 0,121-47 0,-172 55 0,0-1 0,-1-1 0,0-1 0,0 0 0,-1 0 0,0-1 0,-1 0 0,0-1 0,13-20 0,-5 9 0,33-31 0,-19 27 0,45-28 0,-45 32 0,-26 18 0,-1-1 0,1-1 0,-2 1 0,1-1 0,-1 0 0,0-1 0,0 1 0,-1-1 0,0 0 0,0 0 0,-1 0 0,2-10 0,-2 9 0,1-1 0,0 1 0,0-1 0,1 1 0,0 0 0,1 1 0,0-1 0,0 1 0,9-9 0,47-31 0,-40 32 0,36-33 0,-35 30 0,0 1 0,1 1 0,49-26 0,-41 25 0,12-6 0,-32 19 0,1-2 0,-1 0 0,-1 0 0,1-1 0,-1 0 0,-1-1 0,16-15 0,262-280 0,-256 272 0,-18 16 0,-1 0 0,17-28 0,22-26 0,56-75 0,-98 133 0,-1-1 0,0 0 0,-1-1 0,-1 0 0,0 0 0,8-25 0,-10 23 0,2 0 0,0 1 0,0 0 0,1 0 0,20-26 0,-13 25 0,2 1 0,0 1 0,37-25 0,25-21 0,-40 29 0,-28 23 0,-1 0 0,1-1 0,16-19 0,-16 16 0,1 0 0,0 1 0,16-12 0,-16 14 0,0 0 0,-1-1 0,0-1 0,11-14 0,-2 1 0,36-35 0,-10 12 0,0 2 0,17-19 0,-40 33 0,1 1 0,2 1 0,0 1 0,2 2 0,2 0 0,34-22 0,-44 34 0,0-2 0,-1 0 0,17-20 0,-15 16 0,36-30 0,-30 33 0,0 2 0,1 0 0,34-12 0,-34 16 0,-1-2 0,0 0 0,38-27 0,11-5 0,-65 40 0,1 0 0,-2-1 0,1 0 0,-1-1 0,0-1 0,0 1 0,-1-1 0,0-1 0,14-16 0,9-22 0,-2-2 0,28-61 0,-47 85 0,-1 0 0,-1-1 0,-1 0 0,-1 0 0,-2-1 0,4-47 0,-5 38 0,10-51 0,-7 53 0,4-64 0,-11 68 0,1 0 0,1 0 0,2 0 0,1 0 0,1 1 0,2 0 0,0 0 0,2 1 0,18-35 0,-6 18 0,20-59 0,-10 22 0,-23 61 0,0-3 0,2 0 0,0 1 0,2 1 0,20-30 0,-22 36 0,-2-1 0,0-1 0,-1 0 0,-1 0 0,-1-1 0,9-37 0,7-23 0,-12 45 0,10-64 0,-5 21 0,-2 27 0,3-1 0,42-91 0,63-88 0,-90 175 0,22-28 0,-38 64 0,-2-1 0,-1 0 0,0-1 0,16-42 0,-19 39 0,2 1 0,0 0 0,19-28 0,9-17 0,-33 58 0,1 0 0,0 1 0,0-1 0,16-13 0,-14 13 0,0 0 0,0 0 0,11-18 0,26-64 0,-33 62 0,1 1 0,2 1 0,21-30 0,-14 27 0,-16 20 0,1 0 0,0 1 0,1 0 0,18-17 0,8-4 0,-1-2 0,46-60 0,15-15 0,-79 89 0,-2 0 0,0-1 0,-1 0 0,-2-1 0,0 0 0,13-35 0,-13 29 0,1 1 0,1 0 0,30-43 0,48-67 0,-66 97 0,56-97 0,-68 114 0,0-1 0,-2 1 0,12-33 0,-16 37 0,2 0 0,0 1 0,1 1 0,1 0 0,0 0 0,2 1 0,26-27 0,-17 19 0,34-46 0,-35 40 0,48-50 0,-45 54 0,-1-1 0,21-32 0,78-110 0,-102 143 0,1 1 0,1 1 0,1 1 0,1 1 0,1 1 0,30-18 0,-49 33 0,-1 0 0,1 0 0,-1 0 0,0-1 0,0 0 0,-1 0 0,0-1 0,0 1 0,4-10 0,27-71 0,-12 25 0,-12 42 0,1 0 0,1 1 0,1 1 0,0 0 0,1 1 0,22-20 0,-13 14 0,39-52 0,-35 37 0,-16 23 0,0 0 0,-2-2 0,0 1 0,13-29 0,-20 35 0,1 0 0,0 0 0,1 0 0,0 1 0,1 0 0,0 0 0,0 1 0,0-1 0,1 1 0,1 1 0,-1-1 0,17-11 0,-7 6 0,0-2 0,0 0 0,-1-1 0,24-32 0,12-12 0,-5 12 0,75-98 0,-81 94 0,3 2 0,82-74 0,-34 36 0,289-293 0,-345 349 0,1 1 0,55-34 0,32-25 0,-88 62 0,-25 21 0,-1-1 0,1 0 0,-2-1 0,14-15 0,-6 6 0,2 1 0,0 0 0,0 1 0,2 1 0,0 2 0,38-20 0,-24 14 0,54-41 0,-37 15 0,-29 24 0,40-28 0,-50 40 0,23-16 0,1 2 0,1 1 0,1 2 0,57-21 0,141-49 0,-206 78 0,61-15 0,-58 18 0,56-22 0,6-6-1033,192-49 0,-127 36 864,-34 10 2060,-112 35-1857,0 1 1,-1-2-1,1 0 1,-1 0-1,0-1 1,-1-1-1,0-1 0,0 0 1,18-16-1,-3 0-34,2 2 0,44-26 0,-43 29 0,-1 0 0,47-43 0,-68 55 0,28-31 0,-36 39 0,0-1 0,0 0 0,0 0 0,0 0 0,0 0 0,-1 0 0,1 0 0,0 0 0,-1 0 0,1 0 0,0 0 0,-1-1 0,0 1 0,1 0 0,-1 0 0,0 0 0,0-1 0,1 1 0,-1 0 0,0 0 0,0-1 0,0 1 0,-1 0 0,1 0 0,0 0 0,0-1 0,-1 1 0,1 0 0,0 0 0,-1 0 0,0-2 0,-1 2 0,0 1 0,1-1 0,-1 1 0,1-1 0,-1 1 0,0 0 0,1 0 0,-1 0 0,0 0 0,1 0 0,-1 0 0,0 0 0,1 1 0,-1-1 0,0 0 0,-1 2 0,-11-1 0,21-13 0,7 0 0,0 1 0,1 0 0,-1 1 0,33-15 0,15-10 0,-7-2 0,-1-2 0,71-67 0,-113 94 0,1 1 0,1 1 0,-1 1 0,2 0 0,28-14 0,84-26 0,-98 38 0,-9 5 0,1-1 0,-2-1 0,1-1 0,-1-1 0,0-1 0,-1 0 0,29-25 0,73-61 97,-54 46-1559,-48 37-5364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5:21.500"/>
    </inkml:context>
    <inkml:brush xml:id="br0">
      <inkml:brushProperty name="width" value="0.10583" units="cm"/>
      <inkml:brushProperty name="height" value="0.10583" units="cm"/>
      <inkml:brushProperty name="color" value="#E71224"/>
    </inkml:brush>
  </inkml:definitions>
  <inkml:trace contextRef="#ctx0" brushRef="#br0">0 11452 24575,'0'-1'0,"1"0"0,-1-1 0,0 1 0,1 0 0,-1 0 0,1-1 0,0 1 0,-1 0 0,1 0 0,0 0 0,0 0 0,0 0 0,0 0 0,-1 0 0,1 0 0,0 1 0,1-1 0,-1 0 0,0 0 0,0 1 0,0-1 0,0 1 0,1-1 0,-1 1 0,0-1 0,3 1 0,38-8 0,-38 7 0,102-6 0,141 8 0,-89 2 0,422-3 0,-549-2 0,-1-1 0,56-14 0,-15 2 0,0-1 0,-47 10 0,0 1 0,39-4 0,-23 8 0,-23 1 0,1 0 0,-1-1 0,0-1 0,1-1 0,-1 0 0,0-1 0,-1-1 0,25-11 0,13-9 0,0 3 0,104-28 0,-116 42 0,0 2 0,0 2 0,1 2 0,73 6 0,-15-1 0,8-5 0,108 5 0,-188 1 0,46 14 0,-30-7 0,65 23 0,-85-25 0,0 0 0,1-2 0,1-1 0,46 5 0,28-10 0,-74-3 0,0 2 0,0 0 0,-1 2 0,1 1 0,-1 1 0,1 1 0,43 16 0,21 15 0,-42-17 0,71 37 0,107 49 0,-102-52 0,-93-41 0,0-1 0,1-1 0,45 6 0,33 10 0,-86-20 0,1-1 0,-1-1 0,30 0 0,-27-2 0,-1 1 0,41 9 0,-3 5 0,1-3 0,1-3 0,0-3 0,82 0 0,-118-6 0,-1 1 0,0 1 0,0 2 0,0 1 0,31 12 0,-37-9 0,-1 0 0,-1 2 0,30 20 0,37 20 0,2 1 0,-77-42 0,1-1 0,0-1 0,1-1 0,0 0 0,0-1 0,0 0 0,1-1 0,0-1 0,18 2 0,52 8 0,-80-13 0,0 0 0,0 0 0,0 1 0,-1 0 0,1 0 0,-1 1 0,0 0 0,0 0 0,11 10 0,16 15 0,2-1 0,1-1 0,1-2 0,77 38 0,-61-34 0,6 8 0,-47-27 0,0-2 0,1 0 0,0 0 0,1-1 0,0-1 0,0 0 0,22 6 0,-11-8 0,-1 1 0,1 2 0,-2 0 0,1 2 0,-1 0 0,0 2 0,-1 0 0,0 2 0,24 18 0,-23-15 0,0 0 0,1-2 0,36 16 0,-33-18 0,-1 2 0,43 30 0,-38-24 0,1 0 0,1-2 0,1-1 0,63 21 0,-29-11 0,-24-10 0,-23-9 0,0 0 0,0 1 0,-1 1 0,0 1 0,-1 0 0,31 26 0,-15-10 0,0 0 0,2-2 0,62 31 0,-62-35 0,0-3 0,71 24 0,-36-15 0,59 39 0,-84-40 0,-24-11 0,0 0 0,-1 1 0,22 21 0,-25-20 0,1-1 0,0 0 0,44 23 0,-40-27 0,27 11 0,0 3 0,-1 2 0,-2 2 0,88 71 0,-119-87 0,1 0 0,35 20 0,-36-24 0,-1-1 0,-1 2 0,0 0 0,23 23 0,-26-22 0,0-2 0,1 1 0,0-2 0,0 0 0,1 0 0,0-1 0,1-1 0,0-1 0,15 6 0,-22-9 0,26 14 0,-1 1 0,0 1 0,-2 2 0,32 27 0,2 1 0,-44-36 0,0-2 0,0 0 0,1-1 0,38 11 0,-39-14 0,0 0 0,0 1 0,-1 1 0,0 1 0,31 22 0,-37-21 0,1-1 0,0 0 0,0-1 0,1-1 0,0 0 0,1-1 0,0-1 0,32 7 0,-11-2 0,0 1 0,-1 2 0,-1 2 0,57 33 0,16 7 0,-60-37 0,-36-15 0,0 1 0,-1 0 0,0 1 0,15 9 0,14 13 0,6 5 0,64 33 0,-96-59 0,1-2 0,-1 0 0,1-1 0,0-1 0,21 3 0,-21-4 0,1 0 0,-1 2 0,1 0 0,-1 1 0,18 8 0,221 132 0,-165-96 0,-60-34 0,-1 1 0,30 22 0,-35-22 0,1-2 0,0-1 0,1-1 0,45 15 0,9 4 0,168 56 0,-86-34 0,-124-39 0,0-1 0,1-2 0,0-2 0,1-2 0,0-1 0,52 0 0,962-8 0,-1031 1 0,-1-2 0,1 0 0,26-8 0,-22 5 0,48-5 0,-33 6 0,53-13 0,-16 3 0,-6-1 0,-49 10 0,1 1 0,35-4 0,-14 7 0,-4 1 0,0-2 0,60-13 0,-68 10 0,1 2 0,0 1 0,53 3 0,31-3 0,31-28 0,-45 12 0,-74 12 0,1 1 0,49-3 0,558 8 0,-297 3 0,-331-2 0,0-1 0,0 0 0,0-1 0,0 0 0,0-1 0,-1 0 0,1 0 0,-1-1 0,0-1 0,0 0 0,12-8 0,17-8 0,44-15 0,-31 13 0,16-4 0,108-29 0,-114 40 0,103-31 0,-137 39 0,0 0 0,1 3 0,34-4 0,34-6 0,-25-2 0,0 4 0,1 3 0,96-1 0,-127 9 0,82-14 0,-80 8 0,71-2 0,-69 7 0,0-3 0,-1-1 0,0-2 0,81-29 0,-20 6 0,-82 27 0,47-4 0,-47 6 0,46-9 0,36-9 0,-74 16 0,-1-1 0,1-1 0,33-14 0,-31 9 0,1 2 0,58-10 0,-21 6 0,-4 2 0,-50 10 0,1-1 0,0-1 0,-1-1 0,0 0 0,27-13 0,11-7 0,0 2 0,99-25 0,-119 39 0,-28 8 0,0 0 0,0-1 0,0 0 0,0 0 0,0-1 0,0 0 0,-1 0 0,0-1 0,0 0 0,0 0 0,0-1 0,0 0 0,-1 0 0,0 0 0,0-1 0,0 0 0,6-8 0,14-24 0,2 2 0,43-44 0,-61 70 0,1 0 0,0 0 0,1 1 0,0 1 0,0 0 0,1 0 0,0 1 0,0 1 0,1 0 0,0 1 0,19-5 0,10 0 0,-1-2 0,57-24 0,16-6 0,-70 31 0,-33 9 0,-1-1 0,1 0 0,-1-1 0,0 0 0,0 0 0,15-9 0,1-3 0,1 2 0,50-19 0,-56 26 0,-1-2 0,1 0 0,-1-2 0,-1 0 0,0-1 0,27-22 0,-29 20 0,0 1 0,0 0 0,1 2 0,1 0 0,0 2 0,32-12 0,-48 19 0,32-15 0,-1-1 0,38-26 0,-54 32 0,-7 7 0,0-1 0,0 1 0,0 1 0,0 0 0,1 1 0,0 1 0,13-2 0,34-8 0,31-5 0,-72 15 0,1-1 0,-1-1 0,0 0 0,0-2 0,30-13 0,-23 6 0,-9 3 0,0 1 0,0 1 0,1 1 0,1 0 0,-1 1 0,32-5 0,-24 8 0,0 0 0,0-2 0,-1 0 0,0-2 0,0-1 0,-1-1 0,1-1 0,-2-1 0,0-1 0,26-18 0,15-16 0,-38 28 0,-1-1 0,25-23 0,-22 14 0,-6 8 0,0-2 0,-2 0 0,26-38 0,-38 50 0,0 1 0,0 0 0,1 0 0,0 1 0,0 0 0,1 1 0,0 0 0,0 0 0,17-7 0,31-23 0,18-12 0,-58 39 0,1-1 0,-2-1 0,0-1 0,0 0 0,29-32 0,-31 26 0,-7 7 0,1 1 0,1-1 0,-1 1 0,2 1 0,-1 0 0,2 0 0,-1 1 0,1 1 0,0 0 0,21-10 0,-8 8 0,2 2 0,-2-2 0,1-1 0,-1 0 0,-1-2 0,0-1 0,-1-1 0,38-33 0,-39 29 0,1 1 0,1 1 0,29-16 0,38-28 0,-76 50 0,0 1 0,0 1 0,1 0 0,0 1 0,0 1 0,1 0 0,0 1 0,31-6 0,17-3 0,121-47 0,-172 55 0,0-1 0,-1-1 0,0-1 0,0 0 0,-1 0 0,0-1 0,-1 0 0,0-1 0,13-20 0,-5 9 0,33-31 0,-19 27 0,45-28 0,-45 32 0,-26 18 0,-1-1 0,1-1 0,-2 1 0,1-1 0,-1 0 0,0-1 0,0 1 0,-1-1 0,0 0 0,0 0 0,-1 0 0,2-10 0,-2 9 0,1-1 0,0 1 0,0-1 0,1 1 0,0 0 0,1 1 0,0-1 0,0 1 0,9-9 0,47-31 0,-40 32 0,36-33 0,-35 30 0,0 1 0,1 1 0,49-26 0,-41 25 0,12-6 0,-32 19 0,1-2 0,-1 0 0,-1 0 0,1-1 0,-1 0 0,-1-1 0,16-15 0,262-280 0,-256 272 0,-18 16 0,-1 0 0,17-28 0,22-26 0,56-75 0,-98 133 0,-1-1 0,0 0 0,-1-1 0,-1 0 0,0 0 0,8-25 0,-10 23 0,2 0 0,0 1 0,0 0 0,1 0 0,20-26 0,-13 25 0,2 1 0,0 1 0,37-25 0,25-21 0,-40 29 0,-28 23 0,-1 0 0,1-1 0,16-19 0,-16 16 0,1 0 0,0 1 0,16-12 0,-16 14 0,0 0 0,-1-1 0,0-1 0,11-14 0,-2 1 0,36-35 0,-10 12 0,0 2 0,17-19 0,-40 33 0,1 1 0,2 1 0,0 1 0,2 2 0,2 0 0,34-22 0,-44 34 0,0-2 0,-1 0 0,17-20 0,-15 16 0,36-30 0,-30 33 0,0 2 0,1 0 0,34-12 0,-34 16 0,-1-2 0,0 0 0,38-27 0,11-5 0,-65 40 0,1 0 0,-2-1 0,1 0 0,-1-1 0,0-1 0,0 1 0,-1-1 0,0-1 0,14-16 0,9-22 0,-2-2 0,28-61 0,-47 85 0,-1 0 0,-1-1 0,-1 0 0,-1 0 0,-2-1 0,4-47 0,-5 38 0,10-51 0,-7 53 0,4-64 0,-11 68 0,1 0 0,1 0 0,2 0 0,1 0 0,1 1 0,2 0 0,0 0 0,2 1 0,18-35 0,-6 18 0,20-59 0,-10 22 0,-23 61 0,0-3 0,2 0 0,0 1 0,2 1 0,20-30 0,-22 36 0,-2-1 0,0-1 0,-1 0 0,-1 0 0,-1-1 0,9-37 0,7-23 0,-12 45 0,10-64 0,-5 21 0,-2 27 0,3-1 0,42-91 0,63-88 0,-90 175 0,22-28 0,-38 64 0,-2-1 0,-1 0 0,0-1 0,16-42 0,-19 39 0,2 1 0,0 0 0,19-28 0,9-17 0,-33 58 0,1 0 0,0 1 0,0-1 0,16-13 0,-14 13 0,0 0 0,0 0 0,11-18 0,26-64 0,-33 62 0,1 1 0,2 1 0,21-30 0,-14 27 0,-16 20 0,1 0 0,0 1 0,1 0 0,18-17 0,8-4 0,-1-2 0,46-60 0,15-15 0,-79 89 0,-2 0 0,0-1 0,-1 0 0,-2-1 0,0 0 0,13-35 0,-13 29 0,1 1 0,1 0 0,30-43 0,48-67 0,-66 97 0,56-97 0,-68 114 0,0-1 0,-2 1 0,12-33 0,-16 37 0,2 0 0,0 1 0,1 1 0,1 0 0,0 0 0,2 1 0,26-27 0,-17 19 0,34-46 0,-35 40 0,48-50 0,-45 54 0,-1-1 0,21-32 0,78-110 0,-102 143 0,1 1 0,1 1 0,1 1 0,1 1 0,1 1 0,30-18 0,-49 33 0,-1 0 0,1 0 0,-1 0 0,0-1 0,0 0 0,-1 0 0,0-1 0,0 1 0,4-10 0,27-71 0,-12 25 0,-12 42 0,1 0 0,1 1 0,1 1 0,0 0 0,1 1 0,22-20 0,-13 14 0,39-52 0,-35 37 0,-16 23 0,0 0 0,-2-2 0,0 1 0,13-29 0,-20 35 0,1 0 0,0 0 0,1 0 0,0 1 0,1 0 0,0 0 0,0 1 0,0-1 0,1 1 0,1 1 0,-1-1 0,17-11 0,-7 6 0,0-2 0,0 0 0,-1-1 0,24-32 0,12-12 0,-5 12 0,75-98 0,-81 94 0,3 2 0,82-74 0,-34 36 0,289-293 0,-345 349 0,1 1 0,55-34 0,32-25 0,-88 62 0,-25 21 0,-1-1 0,1 0 0,-2-1 0,14-15 0,-6 6 0,2 1 0,0 0 0,0 1 0,2 1 0,0 2 0,38-20 0,-24 14 0,54-41 0,-37 15 0,-29 24 0,40-28 0,-50 40 0,23-16 0,1 2 0,1 1 0,1 2 0,57-21 0,141-49 0,-206 78 0,61-15 0,-58 18 0,56-22 0,6-6-1033,192-49 0,-127 36 864,-34 10 2060,-112 35-1857,0 1 1,-1-2-1,1 0 1,-1 0-1,0-1 1,-1-1-1,0-1 0,0 0 1,18-16-1,-3 0-34,2 2 0,44-26 0,-43 29 0,-1 0 0,47-43 0,-68 55 0,28-31 0,-36 39 0,0-1 0,0 0 0,0 0 0,0 0 0,0 0 0,-1 0 0,1 0 0,0 0 0,-1 0 0,1 0 0,0 0 0,-1-1 0,0 1 0,1 0 0,-1 0 0,0 0 0,0-1 0,1 1 0,-1 0 0,0 0 0,0-1 0,0 1 0,-1 0 0,1 0 0,0 0 0,0-1 0,-1 1 0,1 0 0,0 0 0,-1 0 0,0-2 0,-1 2 0,0 1 0,1-1 0,-1 1 0,1-1 0,-1 1 0,0 0 0,1 0 0,-1 0 0,0 0 0,1 0 0,-1 0 0,0 0 0,1 1 0,-1-1 0,0 0 0,-1 2 0,-11-1 0,21-13 0,7 0 0,0 1 0,1 0 0,-1 1 0,33-15 0,15-10 0,-7-2 0,-1-2 0,71-67 0,-113 94 0,1 1 0,1 1 0,-1 1 0,2 0 0,28-14 0,84-26 0,-98 38 0,-9 5 0,1-1 0,-2-1 0,1-1 0,-1-1 0,0-1 0,-1 0 0,29-25 0,73-61 97,-54 46-1559,-48 37-5364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3:49.677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154 0 24575,'2'6'0,"0"1"0,0-1 0,0 0 0,1 0 0,0 0 0,0-1 0,7 10 0,-2-2 0,29 54 0,-21-34 0,3-1 0,0 0 0,2-2 0,36 40 0,-38-51 0,0 1 0,-1 1 0,-1 0 0,-1 1 0,24 45 0,-33-55 0,0 0 0,1-1 0,0-1 0,1 1 0,0-1 0,1-1 0,13 11 0,-10-9 0,0 1 0,-1 1 0,0 0 0,11 16 0,-8-5 0,-2 1 0,0 0 0,-2 1 0,-1 0 0,-1 1 0,-1 0 0,-1 0 0,3 33 0,5 21 0,-8-50 0,-1 1 0,1 42 0,-6 469 0,-3-250 0,0-267 0,-2-1 0,0 1 0,-2-1 0,-1 0 0,-1 0 0,-20 45 0,12-34 0,-18 70 0,4 2 0,19-70 0,0 1 0,-8 63 0,1 10 0,10-79 0,3 1 0,-3 42 0,10 55 0,-4 65 0,-15-109 0,11-64 0,2 0 0,-3 27 0,6 103 0,0 18 0,-16-82 0,11-67 0,1 1 0,-2 27 0,6 45 0,3-67 0,-2-1 0,-2 0 0,0 1 0,-10 42 0,0-26 0,3-7 0,-1 0 0,-3-1 0,0 0 0,-24 42 0,26-56 0,1 0 0,2 0 0,-10 35 0,13-37 0,-1-1 0,-1 1 0,-1-1 0,0 0 0,-14 21 0,10-22 0,1 0 0,0 0 0,2 1 0,0 0 0,1 1 0,1 0 0,-5 23 0,-23 104 0,23-101 0,-2 0 0,-1 0 0,-30 56 0,27-54 0,13-35 0,1 0 0,-2 0 0,0-1 0,-10 16 0,15-26 0,-1 0 0,1 0 0,0-1 0,0 1 0,0 0 0,0 0 0,0 0 0,0 0 0,0 1 0,0-1 0,1 0 0,-1 0 0,1 0 0,0 1 0,-1-1 0,1 0 0,0 0 0,0 1 0,1 2 0,0-3 0,0-1 0,1 1 0,-1-1 0,0 1 0,1-1 0,-1 1 0,1-1 0,0 0 0,-1 0 0,1 0 0,0 0 0,0 0 0,-1 0 0,1 0 0,0-1 0,0 1 0,0-1 0,0 1 0,0-1 0,0 0 0,0 1 0,3-2 0,48 6 0,0-4 0,97-8 0,-63-11 0,-64 13 0,0 0 0,29-3 0,19 5 0,109 7 0,-176-4 0,0 1 0,-1-1 0,1 1 0,0 0 0,-1 1 0,1-1 0,-1 0 0,0 1 0,1 0 0,-1 0 0,0 0 0,0 0 0,0 1 0,-1-1 0,1 1 0,0-1 0,-1 1 0,0 0 0,1 0 0,-1 0 0,0 1 0,-1-1 0,1 0 0,-1 1 0,1-1 0,-1 1 0,0-1 0,0 1 0,0 0 0,0 3 0,1 15 0,0 0 0,-2 0 0,0 0 0,-4 24 0,1-6 0,1 12 0,2 262 0,17-202 0,-9-74 0,3 66 0,-9-85 0,0 1 0,1-1 0,0 0 0,2 0 0,0-1 0,2 1 0,0-1 0,1 0 0,0-1 0,2 0 0,0 0 0,0-1 0,2 0 0,0-1 0,19 18 0,-17-16 0,0 0 0,-2 1 0,0 0 0,-1 1 0,0 1 0,-2-1 0,-1 2 0,0-1 0,-1 1 0,6 33 0,-1-8 0,26 64 0,-25-76 0,-1-1 0,-2 2 0,12 68 0,-16-67 0,1-1 0,2 0 0,2-1 0,19 43 0,12 39 0,-32-92 0,0-1 0,1-1 0,1 0 0,1-1 0,2 0 0,24 29 0,-22-30 0,-1 0 0,-1 2 0,-1-1 0,-1 2 0,-1 0 0,10 27 0,18 92 0,-31-106 0,2-1 0,26 57 0,-6-17 0,-18-45 0,29 49 0,-26-51 0,23 52 0,-25-43 0,-1-5 0,16 61 0,-19-55 0,31 72 0,-30-84 0,-1 0 0,0 0 0,-2 1 0,-2 0 0,8 54 0,-10-42 0,3 0 0,1 0 0,1-1 0,2-1 0,26 58 0,-26-73 0,2 0 0,0-1 0,1-1 0,19 22 0,2 3 0,-5-8 0,-21-26 0,0 0 0,0 1 0,-1-1 0,-1 2 0,10 20 0,16 36 0,-23-50 0,-1 0 0,-1 0 0,9 32 0,-11-34 0,0-1 0,1 0 0,1 0 0,1 0 0,0-1 0,1 0 0,13 15 0,-7-8 0,25 43 0,-23-28 0,44 62 0,-51-84 0,1-1 0,0-1 0,0 0 0,2 0 0,-1-2 0,26 18 0,-33-26 0,0 1 0,-1 0 0,0 0 0,0 0 0,0 0 0,0 1 0,-1 0 0,1 0 0,-1 0 0,0 1 0,-1 0 0,0-1 0,5 11 0,7 11 0,1-1 0,1-1 0,1 0 0,39 39 0,-20-22 0,-19-20 0,0-2 0,32 27 0,-39-36 0,-1 1 0,0 0 0,0 0 0,-1 1 0,0 0 0,-2 1 0,1 0 0,-2 0 0,0 0 0,8 26 0,-8-21 0,1 0 0,1-1 0,0 0 0,2 0 0,18 26 0,-21-37 0,0 0 0,0 0 0,1-1 0,0 0 0,14 8 0,-14-9 0,1 0 0,-1 1 0,-1-1 0,1 2 0,-1-1 0,7 10 0,32 42 0,60 59 0,-59-59 0,-40-47 0,1-1 0,0 0 0,0 0 0,1-1 0,0 0 0,13 10 0,29 21 0,-1 2 0,53 60 0,-62-60 0,-33-34 0,-1 1 0,-1 0 0,0 0 0,0 1 0,6 13 0,-7-11 0,2 0 0,-1-1 0,16 20 0,2-3 0,-13-15 0,0 1 0,26 21 0,-15-14 0,-1 0 0,-1 1 0,-1 1 0,27 43 0,21 26 0,-57-79 0,-1 1 0,0 0 0,-1 0 0,7 20 0,-9-19 0,1-1 0,1 0 0,0-1 0,0 0 0,12 14 0,54 65 0,16 16 0,-81-100 0,1 1 0,0-2 0,16 10 0,-17-12 0,-1 1 0,0 0 0,0 0 0,0 0 0,0 1 0,9 12 0,51 64 0,106 100 0,-116-137 0,-47-39 0,-1 1 0,0-1 0,0 2 0,-1 0 0,0 0 0,10 14 0,21 27 0,2 0 0,62 54 0,-63-63 0,-25-27 0,0-1 0,27 17 0,27 22 0,30 29 0,-60-50 0,38 37 0,-57-50 0,0-1 0,0-1 0,39 21 0,32 23 0,-71-45 0,0-2 0,30 15 0,-28-16 0,-1 0 0,22 17 0,15 12 0,-37-27 0,0 1 0,23 21 0,-28-21 0,1-2 0,0-1 0,1 0 0,0-1 0,1-1 0,0-1 0,1-1 0,0 0 0,0-2 0,1 0 0,41 4 0,-44-5 0,-1 0 0,1 1 0,-1 0 0,0 2 0,24 14 0,29 11 0,-40-18 0,0 1 0,-1 2 0,46 34 0,-43-27 0,71 38 0,-85-54 0,15 8 0,1-1 0,0-1 0,61 15 0,-77-24 0,1 1 0,-2 1 0,1 0 0,-1 2 0,0 0 0,-1 1 0,24 20 0,-15-13 0,54 32 0,-48-36 0,-23-11 0,0 1 0,0-1 0,0 2 0,-1-1 0,0 1 0,0 0 0,0 1 0,0 0 0,-1 0 0,0 1 0,0 0 0,-1 0 0,10 14 0,-10-10 0,1 1 0,0-1 0,1-1 0,0 1 0,1-1 0,0 0 0,1-1 0,0 0 0,0-1 0,1 0 0,0-1 0,0 0 0,22 10 0,-5 1 0,0 1 0,-1 2 0,-2 1 0,0 0 0,23 28 0,-25-24 0,1-2 0,2-1 0,0-1 0,56 36 0,-63-46 0,0 2 0,-2 1 0,1 0 0,-2 1 0,0 0 0,15 21 0,31 31 0,-47-53 0,4 4 0,0 0 0,2-1 0,0-1 0,1-1 0,41 22 0,-11-11 0,-31-15 0,1-1 0,44 16 0,-50-21 0,0 1 0,-1 0 0,0 2 0,-1 0 0,21 16 0,-17-12 0,1 0 0,29 14 0,32 7 0,-38-18 0,-2 3 0,0 1 0,38 25 0,-61-35 0,1 0 0,0-2 0,0 0 0,1-1 0,37 8 0,27 10 0,8 0 0,-77-22 0,1 0 0,-1 0 0,0 1 0,-1 1 0,1 0 0,-1 1 0,0 0 0,0 1 0,-1 1 0,20 15 0,-1 2 0,0-2 0,1-1 0,37 18 0,-53-32 0,142 69 0,-117-56 0,80 27 0,-83-35 0,0 1 0,-1 3 0,35 20 0,127 78 0,-153-80 0,-36-26 0,1 0 0,0-1 0,0-1 0,1 0 0,15 7 0,6 1 0,48 30 0,22 10 0,-86-46 0,0 0 0,-1 1 0,0 1 0,19 17 0,-23-17 0,1 0 0,1-1 0,0-1 0,0 0 0,1-1 0,19 8 0,-24-12 0,1 1 0,-2 1 0,1 0 0,-1 0 0,11 9 0,25 16 0,-19-16 0,0 1 0,-1 1 0,43 38 0,-55-45 0,1 0 0,-1-1 0,2-1 0,-1 0 0,1-1 0,1-1 0,26 8 0,-18-6 0,-1 1 0,25 13 0,161 83 0,25 14 0,-198-96 0,-27-16 0,-1-1 0,2-1 0,-1 0 0,0 0 0,1 0 0,0-1 0,0-1 0,0 0 0,16 3 0,3 0 0,1 2 0,-1 1 0,-1 1 0,1 2 0,-2 0 0,0 2 0,33 22 0,12 6 0,-54-33 0,30 17 0,0-2 0,56 19 0,-86-36 0,-1 1 0,24 13 0,23 11 0,-43-23 0,-3-2 0,0 0 0,0-1 0,1-1 0,33 5 0,-33-7 0,-1 1 0,1 1 0,-1 1 0,0 0 0,0 2 0,-1 0 0,32 20 0,33 14 0,-18-12 0,69 28 0,69 34 0,-172-77 0,-28-14 0,23 12 0,2-1 0,-1-1 0,40 10 0,-31-12 0,-2-1 0,-1 0 0,2-3 0,48 3 0,-52-5 0,0 2 0,0 0 0,-1 2 0,0 1 0,0 2 0,0 1 0,44 23 0,-50-25 0,0-1 0,0-1 0,26 4 0,-31-8 0,0 1 0,-1 1 0,1 0 0,-1 1 0,0 1 0,-1 0 0,18 12 0,-1 2 0,2-2 0,0-1 0,1-2 0,0-2 0,70 19 0,-62-19 0,42 22 0,-9-4 0,-57-22 0,0 1 0,0 0 0,-1 2 0,-1 0 0,0 1 0,30 31 0,-23-21 0,54 39 0,3-11 0,137 64 0,-206-109 0,-1 1 0,0 0 0,0 0 0,18 18 0,-18-15 0,1 0 0,0-1 0,17 10 0,198 115 0,-218-126 0,0 0 0,0 1 0,-1 0 0,-1 0 0,0 1 0,10 15 0,22 29 0,19 21 0,-43-53 0,0-1 0,37 37 0,-9-15 0,-27-27 0,0 0 0,38 29 0,-40-35 0,-1 2 0,-1-1 0,0 2 0,-1 0 0,-1 0 0,0 1 0,15 27 0,4 5 0,-23-38 0,1 0 0,0 0 0,18 14 0,16 17 0,-25-20 0,0 0 0,2-1 0,0-1 0,27 19 0,-33-25 0,-1 0 0,0 1 0,-1 1 0,-1 0 0,0 0 0,0 1 0,-2 0 0,12 25 0,0-1 0,-7-18 0,2 0 0,1-1 0,0-1 0,1 0 0,1-1 0,1-1 0,1-1 0,22 15 0,19 17 0,41 46 0,-63-56 0,64 48 0,17-4 0,-106-71 0,-1 0 0,0 1 0,0 1 0,-2 0 0,21 29 0,-22-27 0,2 0 0,-1-1 0,2-1 0,-1 0 0,23 17 0,-30-26 0,15 10 0,0-1 0,0-1 0,39 17 0,-50-26 0,-1 0 0,1-1 0,0 0 0,0-1 0,0 0 0,0 0 0,0-1 0,0 0 0,0-1 0,0 0 0,0 0 0,0-1 0,11-3 0,1-3 0,0 0 0,0-1 0,0-1 0,-2-1 0,1-1 0,-1-1 0,-1 0 0,30-28 0,-23 19 0,2 1 0,47-27 0,-60 41 0,1 1 0,0 1 0,0 0 0,1 2 0,-1-1 0,1 2 0,0 0 0,0 1 0,0 0 0,16 3 0,-4-3 0,-1 0 0,31-5 0,-5-2 0,0 2 0,70 2 0,12-1 0,-21-12 0,-75 10 0,62-4 0,-65 11 0,-21 0 0,1 0 0,-1-1 0,28-4 0,-38 3 0,0 1 0,-1 0 0,0-1 0,1 0 0,-1 0 0,0 0 0,0-1 0,0 1 0,0-1 0,0 0 0,-1 0 0,1 0 0,-1-1 0,0 1 0,0-1 0,5-7 0,15-30 0,-13 22 0,1 1 0,0 0 0,18-20 0,0 1 0,-21 26 0,0 0 0,1 1 0,21-19 0,-14 17 0,-1-2 0,1 0 0,-2 0 0,0-1 0,18-26 0,-9 4 0,61-83 0,-71 105 0,0 0 0,1 1 0,1 1 0,0 0 0,24-15 0,-13 11 0,-1 0 0,-1-2 0,-1-1 0,-1 0 0,-1-2 0,29-36 0,-42 45 0,-1-1 0,12-27 0,-15 30 0,0 1 0,1 0 0,0-1 0,1 2 0,0-1 0,1 1 0,14-16 0,30-28 0,-31 31 0,0 1 0,35-27 0,-38 39 0,-1 0 0,2 1 0,-1 0 0,1 2 0,35-9 0,17-7 0,14-7 0,-44 17 0,-1-3 0,-1 0 0,0-3 0,52-32 0,-27 9 0,71-34 0,-117 66 0,79-35 0,-88 40 0,-1 0 0,0 0 0,0-1 0,-1 0 0,1-1 0,-1 0 0,0 0 0,-1 0 0,1 0 0,-1-1 0,-1 0 0,1 0 0,-1 0 0,5-12 0,30-41 0,-27 48 0,2 0 0,-1 2 0,1-1 0,1 2 0,-1 0 0,2 1 0,27-12 0,21-11 0,-41 17 0,-1-2 0,0 0 0,24-25 0,-21 19 0,40-29 0,31-21 0,-65 46 0,1 2 0,37-21 0,-54 35 0,-1-1 0,0-1 0,-1 0 0,0 0 0,-1-2 0,18-24 0,21-22 0,295-286 0,-324 325 0,2 1 0,27-18 0,31-27 0,-13 11 0,-47 38 0,-1 0 0,27-28 0,5-11 0,-18 19 0,51-66 0,57-78 0,-118 145 0,11-17 0,62-66 0,-65 78 0,-25 29 0,1 0 0,0 1 0,16-15 0,-22 23 0,9-7 0,0 0 0,-1-1 0,0 0 0,-1-1 0,0 0 0,-1-1 0,0 0 0,10-19 0,-7 8 0,0 0 0,2 1 0,0 0 0,2 2 0,0-1 0,1 2 0,1 0 0,1 1 0,0 1 0,42-27 0,-45 34 0,-1-1 0,0-1 0,0 0 0,-1-1 0,-1-1 0,0 0 0,-1 0 0,0-1 0,-1-1 0,-1 0 0,14-30 0,-17 33 0,0 0 0,1 0 0,0 1 0,1 0 0,1 1 0,17-18 0,3 3 0,38-26 0,-29 24 0,-19 11 0,-1-1 0,0 0 0,-2-2 0,0 0 0,-2-1 0,15-24 0,-26 39 0,10-12 0,2 1 0,0 0 0,1 1 0,1 1 0,0 1 0,1 0 0,33-18 0,-24 15 0,0-1 0,48-43 0,-56 40 0,26-38 0,-35 43 0,2-1 0,0 2 0,0 0 0,30-25 0,-14 18 0,1 2 0,0 0 0,53-23 0,-75 39 0,0 0 0,0 0 0,0-1 0,-1 0 0,1 0 0,-1 0 0,0-1 0,-1-1 0,0 1 0,0-1 0,0 0 0,-1 0 0,0-1 0,0 1 0,-1-1 0,0 0 0,0-1 0,4-12 0,-1 6 0,2 0 0,0 0 0,1 1 0,0 0 0,1 1 0,23-22 0,-17 18 0,-1-1 0,20-29 0,-25 34 0,0-1 0,1 2 0,0-1 0,0 2 0,20-15 0,-18 16 0,-1-1 0,0 0 0,-1-1 0,0 0 0,17-23 0,-11 6 0,2 1 0,1 1 0,1 2 0,1 0 0,1 1 0,1 1 0,53-36 0,-45 35 0,-2-1 0,-1-1 0,-1-2 0,-2 0 0,0-2 0,-2-1 0,-1-1 0,27-50 0,-44 71 0,1 1 0,0-1 0,17-15 0,-16 17 0,0 0 0,0-1 0,14-22 0,-23 31 0,14-24 0,1 0 0,0 1 0,29-31 0,-38 46-3,0 0 0,0 0 0,-1 0 0,0-1 0,0 1 1,-1-1-1,-1 0 0,1-1 0,1-14 0,8-18-1333,-5 19-5490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1:43:49.677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154 0 24575,'2'6'0,"0"1"0,0-1 0,0 0 0,1 0 0,0 0 0,0-1 0,7 10 0,-2-2 0,29 54 0,-21-34 0,3-1 0,0 0 0,2-2 0,36 40 0,-38-51 0,0 1 0,-1 1 0,-1 0 0,-1 1 0,24 45 0,-33-55 0,0 0 0,1-1 0,0-1 0,1 1 0,0-1 0,1-1 0,13 11 0,-10-9 0,0 1 0,-1 1 0,0 0 0,11 16 0,-8-5 0,-2 1 0,0 0 0,-2 1 0,-1 0 0,-1 1 0,-1 0 0,-1 0 0,3 33 0,5 21 0,-8-50 0,-1 1 0,1 42 0,-6 469 0,-3-250 0,0-267 0,-2-1 0,0 1 0,-2-1 0,-1 0 0,-1 0 0,-20 45 0,12-34 0,-18 70 0,4 2 0,19-70 0,0 1 0,-8 63 0,1 10 0,10-79 0,3 1 0,-3 42 0,10 55 0,-4 65 0,-15-109 0,11-64 0,2 0 0,-3 27 0,6 103 0,0 18 0,-16-82 0,11-67 0,1 1 0,-2 27 0,6 45 0,3-67 0,-2-1 0,-2 0 0,0 1 0,-10 42 0,0-26 0,3-7 0,-1 0 0,-3-1 0,0 0 0,-24 42 0,26-56 0,1 0 0,2 0 0,-10 35 0,13-37 0,-1-1 0,-1 1 0,-1-1 0,0 0 0,-14 21 0,10-22 0,1 0 0,0 0 0,2 1 0,0 0 0,1 1 0,1 0 0,-5 23 0,-23 104 0,23-101 0,-2 0 0,-1 0 0,-30 56 0,27-54 0,13-35 0,1 0 0,-2 0 0,0-1 0,-10 16 0,15-26 0,-1 0 0,1 0 0,0-1 0,0 1 0,0 0 0,0 0 0,0 0 0,0 0 0,0 1 0,0-1 0,1 0 0,-1 0 0,1 0 0,0 1 0,-1-1 0,1 0 0,0 0 0,0 1 0,1 2 0,0-3 0,0-1 0,1 1 0,-1-1 0,0 1 0,1-1 0,-1 1 0,1-1 0,0 0 0,-1 0 0,1 0 0,0 0 0,0 0 0,-1 0 0,1 0 0,0-1 0,0 1 0,0-1 0,0 1 0,0-1 0,0 0 0,0 1 0,3-2 0,48 6 0,0-4 0,97-8 0,-63-11 0,-64 13 0,0 0 0,29-3 0,19 5 0,109 7 0,-176-4 0,0 1 0,-1-1 0,1 1 0,0 0 0,-1 1 0,1-1 0,-1 0 0,0 1 0,1 0 0,-1 0 0,0 0 0,0 0 0,0 1 0,-1-1 0,1 1 0,0-1 0,-1 1 0,0 0 0,1 0 0,-1 0 0,0 1 0,-1-1 0,1 0 0,-1 1 0,1-1 0,-1 1 0,0-1 0,0 1 0,0 0 0,0 3 0,1 15 0,0 0 0,-2 0 0,0 0 0,-4 24 0,1-6 0,1 12 0,2 262 0,17-202 0,-9-74 0,3 66 0,-9-85 0,0 1 0,1-1 0,0 0 0,2 0 0,0-1 0,2 1 0,0-1 0,1 0 0,0-1 0,2 0 0,0 0 0,0-1 0,2 0 0,0-1 0,19 18 0,-17-16 0,0 0 0,-2 1 0,0 0 0,-1 1 0,0 1 0,-2-1 0,-1 2 0,0-1 0,-1 1 0,6 33 0,-1-8 0,26 64 0,-25-76 0,-1-1 0,-2 2 0,12 68 0,-16-67 0,1-1 0,2 0 0,2-1 0,19 43 0,12 39 0,-32-92 0,0-1 0,1-1 0,1 0 0,1-1 0,2 0 0,24 29 0,-22-30 0,-1 0 0,-1 2 0,-1-1 0,-1 2 0,-1 0 0,10 27 0,18 92 0,-31-106 0,2-1 0,26 57 0,-6-17 0,-18-45 0,29 49 0,-26-51 0,23 52 0,-25-43 0,-1-5 0,16 61 0,-19-55 0,31 72 0,-30-84 0,-1 0 0,0 0 0,-2 1 0,-2 0 0,8 54 0,-10-42 0,3 0 0,1 0 0,1-1 0,2-1 0,26 58 0,-26-73 0,2 0 0,0-1 0,1-1 0,19 22 0,2 3 0,-5-8 0,-21-26 0,0 0 0,0 1 0,-1-1 0,-1 2 0,10 20 0,16 36 0,-23-50 0,-1 0 0,-1 0 0,9 32 0,-11-34 0,0-1 0,1 0 0,1 0 0,1 0 0,0-1 0,1 0 0,13 15 0,-7-8 0,25 43 0,-23-28 0,44 62 0,-51-84 0,1-1 0,0-1 0,0 0 0,2 0 0,-1-2 0,26 18 0,-33-26 0,0 1 0,-1 0 0,0 0 0,0 0 0,0 0 0,0 1 0,-1 0 0,1 0 0,-1 0 0,0 1 0,-1 0 0,0-1 0,5 11 0,7 11 0,1-1 0,1-1 0,1 0 0,39 39 0,-20-22 0,-19-20 0,0-2 0,32 27 0,-39-36 0,-1 1 0,0 0 0,0 0 0,-1 1 0,0 0 0,-2 1 0,1 0 0,-2 0 0,0 0 0,8 26 0,-8-21 0,1 0 0,1-1 0,0 0 0,2 0 0,18 26 0,-21-37 0,0 0 0,0 0 0,1-1 0,0 0 0,14 8 0,-14-9 0,1 0 0,-1 1 0,-1-1 0,1 2 0,-1-1 0,7 10 0,32 42 0,60 59 0,-59-59 0,-40-47 0,1-1 0,0 0 0,0 0 0,1-1 0,0 0 0,13 10 0,29 21 0,-1 2 0,53 60 0,-62-60 0,-33-34 0,-1 1 0,-1 0 0,0 0 0,0 1 0,6 13 0,-7-11 0,2 0 0,-1-1 0,16 20 0,2-3 0,-13-15 0,0 1 0,26 21 0,-15-14 0,-1 0 0,-1 1 0,-1 1 0,27 43 0,21 26 0,-57-79 0,-1 1 0,0 0 0,-1 0 0,7 20 0,-9-19 0,1-1 0,1 0 0,0-1 0,0 0 0,12 14 0,54 65 0,16 16 0,-81-100 0,1 1 0,0-2 0,16 10 0,-17-12 0,-1 1 0,0 0 0,0 0 0,0 0 0,0 1 0,9 12 0,51 64 0,106 100 0,-116-137 0,-47-39 0,-1 1 0,0-1 0,0 2 0,-1 0 0,0 0 0,10 14 0,21 27 0,2 0 0,62 54 0,-63-63 0,-25-27 0,0-1 0,27 17 0,27 22 0,30 29 0,-60-50 0,38 37 0,-57-50 0,0-1 0,0-1 0,39 21 0,32 23 0,-71-45 0,0-2 0,30 15 0,-28-16 0,-1 0 0,22 17 0,15 12 0,-37-27 0,0 1 0,23 21 0,-28-21 0,1-2 0,0-1 0,1 0 0,0-1 0,1-1 0,0-1 0,1-1 0,0 0 0,0-2 0,1 0 0,41 4 0,-44-5 0,-1 0 0,1 1 0,-1 0 0,0 2 0,24 14 0,29 11 0,-40-18 0,0 1 0,-1 2 0,46 34 0,-43-27 0,71 38 0,-85-54 0,15 8 0,1-1 0,0-1 0,61 15 0,-77-24 0,1 1 0,-2 1 0,1 0 0,-1 2 0,0 0 0,-1 1 0,24 20 0,-15-13 0,54 32 0,-48-36 0,-23-11 0,0 1 0,0-1 0,0 2 0,-1-1 0,0 1 0,0 0 0,0 1 0,0 0 0,-1 0 0,0 1 0,0 0 0,-1 0 0,10 14 0,-10-10 0,1 1 0,0-1 0,1-1 0,0 1 0,1-1 0,0 0 0,1-1 0,0 0 0,0-1 0,1 0 0,0-1 0,0 0 0,22 10 0,-5 1 0,0 1 0,-1 2 0,-2 1 0,0 0 0,23 28 0,-25-24 0,1-2 0,2-1 0,0-1 0,56 36 0,-63-46 0,0 2 0,-2 1 0,1 0 0,-2 1 0,0 0 0,15 21 0,31 31 0,-47-53 0,4 4 0,0 0 0,2-1 0,0-1 0,1-1 0,41 22 0,-11-11 0,-31-15 0,1-1 0,44 16 0,-50-21 0,0 1 0,-1 0 0,0 2 0,-1 0 0,21 16 0,-17-12 0,1 0 0,29 14 0,32 7 0,-38-18 0,-2 3 0,0 1 0,38 25 0,-61-35 0,1 0 0,0-2 0,0 0 0,1-1 0,37 8 0,27 10 0,8 0 0,-77-22 0,1 0 0,-1 0 0,0 1 0,-1 1 0,1 0 0,-1 1 0,0 0 0,0 1 0,-1 1 0,20 15 0,-1 2 0,0-2 0,1-1 0,37 18 0,-53-32 0,142 69 0,-117-56 0,80 27 0,-83-35 0,0 1 0,-1 3 0,35 20 0,127 78 0,-153-80 0,-36-26 0,1 0 0,0-1 0,0-1 0,1 0 0,15 7 0,6 1 0,48 30 0,22 10 0,-86-46 0,0 0 0,-1 1 0,0 1 0,19 17 0,-23-17 0,1 0 0,1-1 0,0-1 0,0 0 0,1-1 0,19 8 0,-24-12 0,1 1 0,-2 1 0,1 0 0,-1 0 0,11 9 0,25 16 0,-19-16 0,0 1 0,-1 1 0,43 38 0,-55-45 0,1 0 0,-1-1 0,2-1 0,-1 0 0,1-1 0,1-1 0,26 8 0,-18-6 0,-1 1 0,25 13 0,161 83 0,25 14 0,-198-96 0,-27-16 0,-1-1 0,2-1 0,-1 0 0,0 0 0,1 0 0,0-1 0,0-1 0,0 0 0,16 3 0,3 0 0,1 2 0,-1 1 0,-1 1 0,1 2 0,-2 0 0,0 2 0,33 22 0,12 6 0,-54-33 0,30 17 0,0-2 0,56 19 0,-86-36 0,-1 1 0,24 13 0,23 11 0,-43-23 0,-3-2 0,0 0 0,0-1 0,1-1 0,33 5 0,-33-7 0,-1 1 0,1 1 0,-1 1 0,0 0 0,0 2 0,-1 0 0,32 20 0,33 14 0,-18-12 0,69 28 0,69 34 0,-172-77 0,-28-14 0,23 12 0,2-1 0,-1-1 0,40 10 0,-31-12 0,-2-1 0,-1 0 0,2-3 0,48 3 0,-52-5 0,0 2 0,0 0 0,-1 2 0,0 1 0,0 2 0,0 1 0,44 23 0,-50-25 0,0-1 0,0-1 0,26 4 0,-31-8 0,0 1 0,-1 1 0,1 0 0,-1 1 0,0 1 0,-1 0 0,18 12 0,-1 2 0,2-2 0,0-1 0,1-2 0,0-2 0,70 19 0,-62-19 0,42 22 0,-9-4 0,-57-22 0,0 1 0,0 0 0,-1 2 0,-1 0 0,0 1 0,30 31 0,-23-21 0,54 39 0,3-11 0,137 64 0,-206-109 0,-1 1 0,0 0 0,0 0 0,18 18 0,-18-15 0,1 0 0,0-1 0,17 10 0,198 115 0,-218-126 0,0 0 0,0 1 0,-1 0 0,-1 0 0,0 1 0,10 15 0,22 29 0,19 21 0,-43-53 0,0-1 0,37 37 0,-9-15 0,-27-27 0,0 0 0,38 29 0,-40-35 0,-1 2 0,-1-1 0,0 2 0,-1 0 0,-1 0 0,0 1 0,15 27 0,4 5 0,-23-38 0,1 0 0,0 0 0,18 14 0,16 17 0,-25-20 0,0 0 0,2-1 0,0-1 0,27 19 0,-33-25 0,-1 0 0,0 1 0,-1 1 0,-1 0 0,0 0 0,0 1 0,-2 0 0,12 25 0,0-1 0,-7-18 0,2 0 0,1-1 0,0-1 0,1 0 0,1-1 0,1-1 0,1-1 0,22 15 0,19 17 0,41 46 0,-63-56 0,64 48 0,17-4 0,-106-71 0,-1 0 0,0 1 0,0 1 0,-2 0 0,21 29 0,-22-27 0,2 0 0,-1-1 0,2-1 0,-1 0 0,23 17 0,-30-26 0,15 10 0,0-1 0,0-1 0,39 17 0,-50-26 0,-1 0 0,1-1 0,0 0 0,0-1 0,0 0 0,0 0 0,0-1 0,0 0 0,0-1 0,0 0 0,0 0 0,0-1 0,11-3 0,1-3 0,0 0 0,0-1 0,0-1 0,-2-1 0,1-1 0,-1-1 0,-1 0 0,30-28 0,-23 19 0,2 1 0,47-27 0,-60 41 0,1 1 0,0 1 0,0 0 0,1 2 0,-1-1 0,1 2 0,0 0 0,0 1 0,0 0 0,16 3 0,-4-3 0,-1 0 0,31-5 0,-5-2 0,0 2 0,70 2 0,12-1 0,-21-12 0,-75 10 0,62-4 0,-65 11 0,-21 0 0,1 0 0,-1-1 0,28-4 0,-38 3 0,0 1 0,-1 0 0,0-1 0,1 0 0,-1 0 0,0 0 0,0-1 0,0 1 0,0-1 0,0 0 0,-1 0 0,1 0 0,-1-1 0,0 1 0,0-1 0,5-7 0,15-30 0,-13 22 0,1 1 0,0 0 0,18-20 0,0 1 0,-21 26 0,0 0 0,1 1 0,21-19 0,-14 17 0,-1-2 0,1 0 0,-2 0 0,0-1 0,18-26 0,-9 4 0,61-83 0,-71 105 0,0 0 0,1 1 0,1 1 0,0 0 0,24-15 0,-13 11 0,-1 0 0,-1-2 0,-1-1 0,-1 0 0,-1-2 0,29-36 0,-42 45 0,-1-1 0,12-27 0,-15 30 0,0 1 0,1 0 0,0-1 0,1 2 0,0-1 0,1 1 0,14-16 0,30-28 0,-31 31 0,0 1 0,35-27 0,-38 39 0,-1 0 0,2 1 0,-1 0 0,1 2 0,35-9 0,17-7 0,14-7 0,-44 17 0,-1-3 0,-1 0 0,0-3 0,52-32 0,-27 9 0,71-34 0,-117 66 0,79-35 0,-88 40 0,-1 0 0,0 0 0,0-1 0,-1 0 0,1-1 0,-1 0 0,0 0 0,-1 0 0,1 0 0,-1-1 0,-1 0 0,1 0 0,-1 0 0,5-12 0,30-41 0,-27 48 0,2 0 0,-1 2 0,1-1 0,1 2 0,-1 0 0,2 1 0,27-12 0,21-11 0,-41 17 0,-1-2 0,0 0 0,24-25 0,-21 19 0,40-29 0,31-21 0,-65 46 0,1 2 0,37-21 0,-54 35 0,-1-1 0,0-1 0,-1 0 0,0 0 0,-1-2 0,18-24 0,21-22 0,295-286 0,-324 325 0,2 1 0,27-18 0,31-27 0,-13 11 0,-47 38 0,-1 0 0,27-28 0,5-11 0,-18 19 0,51-66 0,57-78 0,-118 145 0,11-17 0,62-66 0,-65 78 0,-25 29 0,1 0 0,0 1 0,16-15 0,-22 23 0,9-7 0,0 0 0,-1-1 0,0 0 0,-1-1 0,0 0 0,-1-1 0,0 0 0,10-19 0,-7 8 0,0 0 0,2 1 0,0 0 0,2 2 0,0-1 0,1 2 0,1 0 0,1 1 0,0 1 0,42-27 0,-45 34 0,-1-1 0,0-1 0,0 0 0,-1-1 0,-1-1 0,0 0 0,-1 0 0,0-1 0,-1-1 0,-1 0 0,14-30 0,-17 33 0,0 0 0,1 0 0,0 1 0,1 0 0,1 1 0,17-18 0,3 3 0,38-26 0,-29 24 0,-19 11 0,-1-1 0,0 0 0,-2-2 0,0 0 0,-2-1 0,15-24 0,-26 39 0,10-12 0,2 1 0,0 0 0,1 1 0,1 1 0,0 1 0,1 0 0,33-18 0,-24 15 0,0-1 0,48-43 0,-56 40 0,26-38 0,-35 43 0,2-1 0,0 2 0,0 0 0,30-25 0,-14 18 0,1 2 0,0 0 0,53-23 0,-75 39 0,0 0 0,0 0 0,0-1 0,-1 0 0,1 0 0,-1 0 0,0-1 0,-1-1 0,0 1 0,0-1 0,0 0 0,-1 0 0,0-1 0,0 1 0,-1-1 0,0 0 0,0-1 0,4-12 0,-1 6 0,2 0 0,0 0 0,1 1 0,0 0 0,1 1 0,23-22 0,-17 18 0,-1-1 0,20-29 0,-25 34 0,0-1 0,1 2 0,0-1 0,0 2 0,20-15 0,-18 16 0,-1-1 0,0 0 0,-1-1 0,0 0 0,17-23 0,-11 6 0,2 1 0,1 1 0,1 2 0,1 0 0,1 1 0,1 1 0,53-36 0,-45 35 0,-2-1 0,-1-1 0,-1-2 0,-2 0 0,0-2 0,-2-1 0,-1-1 0,27-50 0,-44 71 0,1 1 0,0-1 0,17-15 0,-16 17 0,0 0 0,0-1 0,14-22 0,-23 31 0,14-24 0,1 0 0,0 1 0,29-31 0,-38 46-3,0 0 0,0 0 0,-1 0 0,0-1 0,0 1 1,-1-1-1,-1 0 0,1-1 0,1-14 0,8-18-1333,-5 19-5490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E5F92-7BB8-43D9-A60D-8D506DDAEC8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ED763-06A9-451F-BB0F-32E824459D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91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48FB1-DA9A-9295-61E8-414893BF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132CDB-FA72-B31C-C437-D7C987D927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821AB-EA43-F9D7-2DE4-82BDEF51B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Of the 39, KYTC owns 11 dams in 11 different counties and spread out over 7 Districts. Average age 55 years, with 6 out of 7 being around 62 years old.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184D6-EAD8-DB98-7BBD-CCA819DC6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9C1CA4-203B-4375-9C1A-D32EF3D62C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1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Some of the nastiest tailwater I’ve ever seen – spillway outlet at Hardinsburg; but it did allow us to better observe the highwater marks, which as you can see rise above the height of the </a:t>
            </a:r>
            <a:r>
              <a:rPr lang="en-US" dirty="0" err="1"/>
              <a:t>oultet</a:t>
            </a:r>
            <a:r>
              <a:rPr lang="en-US" dirty="0"/>
              <a:t>. Oh we were not told we would be in the “water moccasin/cottonmouth capital of Western KY” at this dam!!!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9C1CA4-203B-4375-9C1A-D32EF3D62C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64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605F3-CF27-144F-3E97-25CF46741B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2E0E55-9A12-FEB6-8D4C-DD9F069CE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73B91-06AD-F4DF-73A7-384DD78B2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601BB-B6CB-13E6-03E6-120286BC8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9C1CA4-203B-4375-9C1A-D32EF3D62C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75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6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2D041-4FFC-A752-AF7D-CC0F9EC2E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EA76F0-27BC-6F43-D6F5-690046DD0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1B2424-8737-85D1-1719-8AFB81BB5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51A63C-1738-2563-09E5-1E5F877F23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1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 Sources:</a:t>
            </a:r>
          </a:p>
          <a:p>
            <a:r>
              <a:rPr lang="en-US" dirty="0"/>
              <a:t>Southeastern Kentucky – 2022 Floods (https://www.naco.org/articles/kentucky-counties-dig-out-after-devastating-floods &amp; https://spectrumnews1.com/ky/louisville/news/2024/08/15/kentucky-flood-recovery-august-2024-)</a:t>
            </a:r>
          </a:p>
          <a:p>
            <a:endParaRPr lang="en-US" dirty="0"/>
          </a:p>
          <a:p>
            <a:r>
              <a:rPr lang="en-US" b="0" i="1" dirty="0">
                <a:solidFill>
                  <a:srgbClr val="042D4D"/>
                </a:solidFill>
                <a:effectLst/>
                <a:latin typeface="proxima-nova"/>
              </a:rPr>
              <a:t>A fallen tree outside of Douglass Boulevard Christian Church in Louisville after severe storms hit the area May 26, 2024. (Spectrum News 1/Jordan </a:t>
            </a:r>
            <a:r>
              <a:rPr lang="en-US" b="0" i="1" dirty="0" err="1">
                <a:solidFill>
                  <a:srgbClr val="042D4D"/>
                </a:solidFill>
                <a:effectLst/>
                <a:latin typeface="proxima-nova"/>
              </a:rPr>
              <a:t>Grantz</a:t>
            </a:r>
            <a:r>
              <a:rPr lang="en-US" b="0" i="1" dirty="0">
                <a:solidFill>
                  <a:srgbClr val="042D4D"/>
                </a:solidFill>
                <a:effectLst/>
                <a:latin typeface="proxima-nova"/>
              </a:rPr>
              <a:t>) - https://spectrumnews1.com/ky/louisville/news/2024/05/26/kentucky-severe-weather-storms</a:t>
            </a:r>
          </a:p>
          <a:p>
            <a:endParaRPr lang="en-US" b="0" i="1" dirty="0">
              <a:solidFill>
                <a:srgbClr val="042D4D"/>
              </a:solidFill>
              <a:effectLst/>
              <a:latin typeface="proxima-nova"/>
            </a:endParaRPr>
          </a:p>
          <a:p>
            <a:r>
              <a:rPr lang="en-US" dirty="0"/>
              <a:t>Severe Thunderstorms Traffic Impacts: https://www.kentucky.com/news/weather-news/article287308805.html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Social Media Post: https://www.facebook.com/kytc120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7FD584-2366-41CE-906C-8862E6F308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650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 Sources:</a:t>
            </a:r>
          </a:p>
          <a:p>
            <a:r>
              <a:rPr lang="en-US"/>
              <a:t>Wildfire across a road – Kentucky Emergency Management, https://kyem.ky.gov/KentuckyWildfires/Pages/default.aspx</a:t>
            </a:r>
          </a:p>
          <a:p>
            <a:endParaRPr lang="en-US"/>
          </a:p>
          <a:p>
            <a:r>
              <a:rPr lang="en-US"/>
              <a:t>Landslide - KYTC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7FD584-2366-41CE-906C-8862E6F308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244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Most Significant Impacts Anticipated</a:t>
            </a:r>
          </a:p>
          <a:p>
            <a:r>
              <a:rPr lang="en-US" dirty="0"/>
              <a:t>Increased road and rail closures in affected areas.</a:t>
            </a:r>
          </a:p>
          <a:p>
            <a:r>
              <a:rPr lang="en-US" dirty="0">
                <a:latin typeface="Arial"/>
                <a:cs typeface="Arial"/>
              </a:rPr>
              <a:t>Compromised pavement integrity</a:t>
            </a:r>
          </a:p>
          <a:p>
            <a:r>
              <a:rPr lang="en-US" dirty="0">
                <a:latin typeface="Arial"/>
                <a:cs typeface="Arial"/>
              </a:rPr>
              <a:t>Deformation of rail lines</a:t>
            </a:r>
          </a:p>
          <a:p>
            <a:r>
              <a:rPr lang="en-US" dirty="0">
                <a:latin typeface="Arial"/>
                <a:cs typeface="Arial"/>
              </a:rPr>
              <a:t>Thermal expansion of bridge joints</a:t>
            </a:r>
          </a:p>
          <a:p>
            <a:r>
              <a:rPr lang="en-US" dirty="0"/>
              <a:t>Damage to airline infrastructure/Canceled flights</a:t>
            </a:r>
          </a:p>
          <a:p>
            <a:r>
              <a:rPr lang="en-US" dirty="0">
                <a:latin typeface="Arial"/>
                <a:cs typeface="Arial"/>
              </a:rPr>
              <a:t>Decrease in river transportation</a:t>
            </a:r>
          </a:p>
          <a:p>
            <a:r>
              <a:rPr lang="en-US" dirty="0">
                <a:latin typeface="Arial"/>
                <a:cs typeface="Arial"/>
              </a:rPr>
              <a:t>Decrease in electricity production from hydroelectric plants</a:t>
            </a:r>
          </a:p>
          <a:p>
            <a:r>
              <a:rPr lang="en-US" dirty="0">
                <a:latin typeface="Arial"/>
                <a:cs typeface="Arial"/>
              </a:rPr>
              <a:t>Higher incidents of flooding for</a:t>
            </a:r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communities located on or near waterways.  </a:t>
            </a:r>
          </a:p>
          <a:p>
            <a:r>
              <a:rPr lang="en-US" dirty="0">
                <a:latin typeface="Arial"/>
                <a:cs typeface="Arial"/>
              </a:rPr>
              <a:t>Poorer air quality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7FD584-2366-41CE-906C-8862E6F308C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209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7FD584-2366-41CE-906C-8862E6F308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9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3BD3B-9344-F873-0A08-18B5027F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DDBC42-5CEA-762A-B243-CDF725218B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9C2D5-BCC1-FE77-FAB1-19AA26F46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90062-D23C-E9DA-F7D7-3414E2BA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073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46CAF-7CDF-CB90-292B-01B3E5E88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7C67C-B95E-28FD-8EB5-CFB3EC1F1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45FE4-AA37-1B42-DFE7-E707DF3D7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187A8-C77E-51A0-7337-4FF559250D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062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514B0-D452-7A42-DB39-3C0D978CC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5A5185-1929-111F-7907-1DB7EEDF6A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4E6BDA-5C2B-4BDA-A397-B071CAECF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7E558-7DD0-F0FB-C883-0917C2275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03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454EA-C855-B8FF-869A-EC0EF2A96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5FB26E-F308-51BE-DF0A-291073095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80AACE-C6C9-1096-304E-3D246C51E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B9438-34D9-5EA7-9340-77A49A21B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42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3961D-75FF-E9E4-D8E3-FA6220E88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70997-E162-CE95-0BBB-E98058EB5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CBED35-1EA0-35E4-E905-E3752B2A0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39BF4-373B-6D4E-F562-5D35651B2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E556B-6A25-A4F9-424F-E9E5FCAB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C55E8D-5434-80FF-12BA-24A0F93F40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A729A-6B44-9F0B-E93A-9EDF2A3C4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2B97E6-95CC-A782-CC8C-7FCDB31DD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9C1CA4-203B-4375-9C1A-D32EF3D62CC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56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F8F7C-C2A3-C16E-39CC-F8B328A8E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EDD1A0-E1E7-EB14-9060-BEB957FF3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1B0EF-55C1-5D61-8BBD-DA75F446E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403AD-12D8-9471-B4FE-BE5FF81BD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8ED763-06A9-451F-BB0F-32E824459D96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47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C393EB1-44F8-B6C4-FA00-4ADA2387F40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6DB40010-4289-7CCD-2B2D-AD73234281E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03C6A3-35AD-4D33-8C1C-0230FBB08B7B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C34BCADA-EFFD-70F3-98F8-0EDFEC8F1D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7047EF-FCED-4A57-8712-DCE6872F97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112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E9247C9-E90C-912A-98CC-DA81C2AF0E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09E50A7-F90E-DE19-0D33-0C5BDA45DEB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71DBD2-1047-4276-8506-8F27020F0FFC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EC0BE8D-FA66-7D4D-BBC0-21DF7EBCFC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0DA376-0FF8-4822-80A2-200C5F5DA9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7354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F8FE64DF-481D-FFD1-D97C-FC0E40ACA56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4E169C7-6C7A-AC0D-F857-1BBA04ECFDF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F9D1F-9BD6-4FE8-97A5-AAB3C82E2306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E26A913A-6478-2227-D66F-8F08BE242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70BDD1-E832-4E51-AF0E-821B3AEB59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40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8BA505D2-27AC-8144-3C14-05C964A643E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708C15C2-2D03-7AB9-3B3B-1002B43A36D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92589-F4CF-457B-977A-83DA5CA6B5FE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A43A0391-C84C-49C0-6386-15CF565943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EEB1DC-847A-462C-A0B4-96B85FB6D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3342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E87A6E7-F1BE-0EA5-1FF2-275237DA3C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3B209BC-EC70-EC1D-36BA-4BE87E5947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DE67A9-5C36-4F52-BD24-7CBDC8DA6BD3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0D0A9164-D131-D262-32E5-B929F66DFE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24C73-0E77-4DC3-8D22-37BEFFFAC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105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129337" y="2171222"/>
            <a:ext cx="10787063" cy="1564481"/>
          </a:xfrm>
        </p:spPr>
        <p:txBody>
          <a:bodyPr tIns="0" anchor="t">
            <a:normAutofit/>
          </a:bodyPr>
          <a:lstStyle>
            <a:lvl1pPr algn="l">
              <a:defRPr sz="81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SLIDE: NAME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138863" y="3735702"/>
            <a:ext cx="10777538" cy="3065148"/>
          </a:xfrm>
        </p:spPr>
        <p:txBody>
          <a:bodyPr anchor="b"/>
          <a:lstStyle>
            <a:lvl1pPr marL="0" indent="0">
              <a:buNone/>
              <a:defRPr sz="3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Speaker information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2" y="9544050"/>
            <a:ext cx="18288000" cy="74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3370970"/>
            <a:ext cx="3697646" cy="209841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5500688" y="2407442"/>
            <a:ext cx="128588" cy="42410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191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500689" y="1506512"/>
            <a:ext cx="161559" cy="66627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3370970"/>
            <a:ext cx="3697646" cy="209841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" y="9544050"/>
            <a:ext cx="18288000" cy="74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02169" y="1506512"/>
            <a:ext cx="10094300" cy="689818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600"/>
              <a:t>Content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7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ssion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2" y="9544050"/>
            <a:ext cx="18288000" cy="74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02169" y="1506512"/>
            <a:ext cx="10094300" cy="689818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7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600"/>
              <a:t>Content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9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8288000" cy="1925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925053"/>
            <a:ext cx="18288000" cy="23606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0475" y="2575449"/>
            <a:ext cx="109728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9534526"/>
            <a:ext cx="4114800" cy="547688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9150" y="9948863"/>
            <a:ext cx="16649700" cy="13335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5203846" y="8724900"/>
            <a:ext cx="2628900" cy="1624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9096" y="8914019"/>
            <a:ext cx="2419350" cy="1372982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529390"/>
            <a:ext cx="18288000" cy="163172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4454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ntered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8288000" cy="1925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1925053"/>
            <a:ext cx="18288000" cy="23606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0475" y="2575449"/>
            <a:ext cx="109728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9534526"/>
            <a:ext cx="4114800" cy="547688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819150" y="9948863"/>
            <a:ext cx="16649700" cy="13335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529390"/>
            <a:ext cx="18288000" cy="163172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776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 with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19150" y="9948863"/>
            <a:ext cx="16649700" cy="13335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8288000" cy="2076450"/>
          </a:xfrm>
          <a:solidFill>
            <a:schemeClr val="accent2"/>
          </a:solidFill>
        </p:spPr>
        <p:txBody>
          <a:bodyPr lIns="548640" anchor="b" anchorCtr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15203846" y="8724900"/>
            <a:ext cx="2628900" cy="1624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9096" y="8914019"/>
            <a:ext cx="2419350" cy="1372982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-26631" y="2031738"/>
            <a:ext cx="18314630" cy="23383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8955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Title with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819150" y="9948863"/>
            <a:ext cx="16649700" cy="13335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8288000" cy="2076450"/>
          </a:xfrm>
          <a:solidFill>
            <a:schemeClr val="accent2"/>
          </a:solidFill>
        </p:spPr>
        <p:txBody>
          <a:bodyPr lIns="548640" anchor="b" anchorCtr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-26631" y="2031738"/>
            <a:ext cx="18314630" cy="233832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6741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ered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0"/>
            <a:ext cx="18288000" cy="1925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1925053"/>
            <a:ext cx="18288000" cy="23606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800475" y="2575449"/>
            <a:ext cx="10972800" cy="6527007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9534526"/>
            <a:ext cx="4114800" cy="547688"/>
          </a:xfrm>
        </p:spPr>
        <p:txBody>
          <a:bodyPr/>
          <a:lstStyle>
            <a:lvl1pPr algn="ctr">
              <a:defRPr/>
            </a:lvl1pPr>
          </a:lstStyle>
          <a:p>
            <a:fld id="{8C7C9E5F-8B91-4FE5-96C2-A2C328B502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819150" y="9948863"/>
            <a:ext cx="16649700" cy="13335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529390"/>
            <a:ext cx="18288000" cy="163172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9642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843713" y="0"/>
            <a:ext cx="1144428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585788"/>
            <a:ext cx="5200652" cy="1671638"/>
          </a:xfrm>
        </p:spPr>
        <p:txBody>
          <a:bodyPr anchor="b"/>
          <a:lstStyle>
            <a:lvl1pPr>
              <a:lnSpc>
                <a:spcPct val="100000"/>
              </a:lnSpc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91137" y="585788"/>
            <a:ext cx="10511088" cy="9229725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5814" y="2986089"/>
            <a:ext cx="5200650" cy="571738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719888" y="2"/>
            <a:ext cx="188121" cy="1028700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11325226" y="9497259"/>
            <a:ext cx="6719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chemeClr val="bg1"/>
                </a:solidFill>
              </a:rPr>
              <a:t>KENTUCKY</a:t>
            </a:r>
            <a:r>
              <a:rPr lang="en-US" b="1" baseline="0">
                <a:solidFill>
                  <a:schemeClr val="bg1"/>
                </a:solidFill>
              </a:rPr>
              <a:t> TRANSPORTATION CABINET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72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4897099" y="1"/>
            <a:ext cx="3181350" cy="928449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3084968" cy="198834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6341267" cy="1235868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6341267" cy="5526882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48600" y="2521745"/>
            <a:ext cx="6496050" cy="1235868"/>
          </a:xfrm>
        </p:spPr>
        <p:txBody>
          <a:bodyPr anchor="b"/>
          <a:lstStyle>
            <a:lvl1pPr marL="0" indent="0">
              <a:buNone/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48600" y="3757613"/>
            <a:ext cx="6496050" cy="5526882"/>
          </a:xfrm>
        </p:spPr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66BC-843C-419F-9977-D35BD11A76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4897099" y="2"/>
            <a:ext cx="3181350" cy="2536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/>
          </p:nvPr>
        </p:nvSpPr>
        <p:spPr>
          <a:xfrm>
            <a:off x="14897099" y="2536032"/>
            <a:ext cx="3181350" cy="7765254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52400" y="2406253"/>
            <a:ext cx="17738703" cy="129779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15203846" y="8724900"/>
            <a:ext cx="2628900" cy="162401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3846" y="547688"/>
            <a:ext cx="2775684" cy="157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959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90895" y="3484960"/>
            <a:ext cx="8739053" cy="434943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48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Information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06" y="5057521"/>
            <a:ext cx="570095" cy="570095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634563" y="4260299"/>
            <a:ext cx="19655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@KYTC</a:t>
            </a:r>
          </a:p>
        </p:txBody>
      </p:sp>
      <p:sp>
        <p:nvSpPr>
          <p:cNvPr id="10" name="Rectangle 9"/>
          <p:cNvSpPr/>
          <p:nvPr userDrawn="1"/>
        </p:nvSpPr>
        <p:spPr>
          <a:xfrm flipH="1">
            <a:off x="5288094" y="1885951"/>
            <a:ext cx="144585" cy="59484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21" y="1885950"/>
            <a:ext cx="3697646" cy="2098413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784184" y="7280393"/>
            <a:ext cx="38903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/>
              <a:t>transportation.ky.gov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2" y="9544050"/>
            <a:ext cx="18288000" cy="7429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782306" y="1885951"/>
            <a:ext cx="10787063" cy="1564481"/>
          </a:xfrm>
        </p:spPr>
        <p:txBody>
          <a:bodyPr tIns="0" anchor="t">
            <a:noAutofit/>
          </a:bodyPr>
          <a:lstStyle>
            <a:lvl1pPr algn="l">
              <a:defRPr sz="6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QUESTIONS?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634562" y="5025070"/>
            <a:ext cx="21397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@kytc120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634563" y="5789840"/>
            <a:ext cx="2936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@KYtransportation</a:t>
            </a:r>
            <a:endParaRPr lang="en-US" sz="240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634563" y="6513245"/>
            <a:ext cx="2936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</a:t>
            </a:r>
            <a:r>
              <a:rPr lang="en-US" sz="24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KYtransportation</a:t>
            </a:r>
            <a:endParaRPr lang="en-US" sz="240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40" y="6563012"/>
            <a:ext cx="563424" cy="3952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91" y="4310831"/>
            <a:ext cx="562722" cy="5627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03" y="5785553"/>
            <a:ext cx="553100" cy="5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78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A666FEA-A639-CA73-82E7-9F13C6AEB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63" y="3551238"/>
            <a:ext cx="12082462" cy="29987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1" i="0">
                <a:solidFill>
                  <a:srgbClr val="0C79EE"/>
                </a:solidFill>
                <a:latin typeface="MicrogrammaExtDBol"/>
                <a:cs typeface="MicrogrammaExtDBol"/>
              </a:defRPr>
            </a:lvl1pPr>
          </a:lstStyle>
          <a:p>
            <a:endParaRPr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0422112E-AB2A-9B02-F390-2995E4FB45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365375"/>
            <a:ext cx="16459200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4">
            <a:extLst>
              <a:ext uri="{FF2B5EF4-FFF2-40B4-BE49-F238E27FC236}">
                <a16:creationId xmlns:a16="http://schemas.microsoft.com/office/drawing/2014/main" id="{13DA1242-3898-D51A-737B-AEB5D44CF114}"/>
              </a:ext>
            </a:extLst>
          </p:cNvPr>
          <p:cNvSpPr>
            <a:spLocks noGrp="1" noChangeArrowheads="1"/>
          </p:cNvSpPr>
          <p:nvPr>
            <p:ph type="ftr" sz="quarter" idx="5"/>
          </p:nvPr>
        </p:nvSpPr>
        <p:spPr bwMode="auto">
          <a:xfrm>
            <a:off x="6218238" y="9566275"/>
            <a:ext cx="58515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E872856A-851E-4466-91A6-DCD67529A440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fld id="{410CE057-AACB-4ED1-B41C-C7791B3200EE}" type="datetimeFigureOut">
              <a:rPr lang="en-US" altLang="en-US"/>
              <a:pPr/>
              <a:t>9/7/2026</a:t>
            </a:fld>
            <a:endParaRPr lang="en-US" altLang="en-US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A4559CC9-FD2F-57DA-2204-2C8F15335B5D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B5A6E5EC-A701-4EE7-8112-456548DE2B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066BC-843C-419F-9977-D35BD11A7620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C9E5F-8B91-4FE5-96C2-A2C328B5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5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0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sv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sv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jpeg"/><Relationship Id="rId5" Type="http://schemas.openxmlformats.org/officeDocument/2006/relationships/image" Target="../media/image43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svg"/><Relationship Id="rId7" Type="http://schemas.openxmlformats.org/officeDocument/2006/relationships/image" Target="../media/image5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svg"/><Relationship Id="rId5" Type="http://schemas.openxmlformats.org/officeDocument/2006/relationships/image" Target="../media/image50.svg"/><Relationship Id="rId4" Type="http://schemas.openxmlformats.org/officeDocument/2006/relationships/image" Target="../media/image49.svg"/><Relationship Id="rId9" Type="http://schemas.openxmlformats.org/officeDocument/2006/relationships/image" Target="../media/image5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4.png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5.png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6.png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7.png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68.png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0.png"/><Relationship Id="rId7" Type="http://schemas.openxmlformats.org/officeDocument/2006/relationships/image" Target="../media/image7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.xml"/><Relationship Id="rId5" Type="http://schemas.openxmlformats.org/officeDocument/2006/relationships/image" Target="../media/image70.png"/><Relationship Id="rId4" Type="http://schemas.openxmlformats.org/officeDocument/2006/relationships/image" Target="../media/image8.png"/><Relationship Id="rId9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3.xml"/><Relationship Id="rId5" Type="http://schemas.openxmlformats.org/officeDocument/2006/relationships/image" Target="../media/image74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4.xml"/><Relationship Id="rId5" Type="http://schemas.openxmlformats.org/officeDocument/2006/relationships/image" Target="../media/image74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png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5.xml"/><Relationship Id="rId5" Type="http://schemas.openxmlformats.org/officeDocument/2006/relationships/image" Target="../media/image78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8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6.xml"/><Relationship Id="rId5" Type="http://schemas.openxmlformats.org/officeDocument/2006/relationships/image" Target="../media/image78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jp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2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0.pn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1.jpeg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3.png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5.jpeg"/><Relationship Id="rId4" Type="http://schemas.openxmlformats.org/officeDocument/2006/relationships/hyperlink" Target="mailto:Stephen.DeWitte@ky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1" name="object 3">
            <a:extLst>
              <a:ext uri="{FF2B5EF4-FFF2-40B4-BE49-F238E27FC236}">
                <a16:creationId xmlns:a16="http://schemas.microsoft.com/office/drawing/2014/main" id="{E0B6270E-3021-DC2A-0899-B65EF6200A5B}"/>
              </a:ext>
            </a:extLst>
          </p:cNvPr>
          <p:cNvGrpSpPr>
            <a:grpSpLocks/>
          </p:cNvGrpSpPr>
          <p:nvPr/>
        </p:nvGrpSpPr>
        <p:grpSpPr bwMode="auto">
          <a:xfrm>
            <a:off x="10366375" y="0"/>
            <a:ext cx="7921625" cy="10287000"/>
            <a:chOff x="10366727" y="0"/>
            <a:chExt cx="7921625" cy="10287000"/>
          </a:xfrm>
        </p:grpSpPr>
        <p:pic>
          <p:nvPicPr>
            <p:cNvPr id="2052" name="object 4">
              <a:extLst>
                <a:ext uri="{FF2B5EF4-FFF2-40B4-BE49-F238E27FC236}">
                  <a16:creationId xmlns:a16="http://schemas.microsoft.com/office/drawing/2014/main" id="{9626E467-0E3A-DE54-B252-6FEBD0F60A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727" y="0"/>
              <a:ext cx="7921272" cy="1028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" name="object 5">
              <a:extLst>
                <a:ext uri="{FF2B5EF4-FFF2-40B4-BE49-F238E27FC236}">
                  <a16:creationId xmlns:a16="http://schemas.microsoft.com/office/drawing/2014/main" id="{3C4BBEAD-89FB-124E-3442-6E0F4CC2B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9502" y="7040298"/>
              <a:ext cx="2743353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5AC8E-597F-2EBA-E7C9-33BE23667121}"/>
              </a:ext>
            </a:extLst>
          </p:cNvPr>
          <p:cNvSpPr txBox="1">
            <a:spLocks/>
          </p:cNvSpPr>
          <p:nvPr/>
        </p:nvSpPr>
        <p:spPr>
          <a:xfrm>
            <a:off x="1371600" y="3188970"/>
            <a:ext cx="11506200" cy="3347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725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kern="0" dirty="0"/>
              <a:t>“You Can’t Sit With Us!”</a:t>
            </a:r>
            <a:br>
              <a:rPr lang="en-US" kern="0" dirty="0"/>
            </a:br>
            <a:r>
              <a:rPr lang="en-US" kern="0" dirty="0"/>
              <a:t>How Planning and Maintenance are Partnering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7ECF8C-B9D6-BF3B-3D10-55454EB2D06D}"/>
              </a:ext>
            </a:extLst>
          </p:cNvPr>
          <p:cNvSpPr txBox="1">
            <a:spLocks/>
          </p:cNvSpPr>
          <p:nvPr/>
        </p:nvSpPr>
        <p:spPr>
          <a:xfrm>
            <a:off x="914400" y="9105900"/>
            <a:ext cx="12801600" cy="42939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kern="0" dirty="0"/>
              <a:t>September 10, 2026 | Lexington, Kentucky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C1CB5055-6AB7-949B-6287-7FEF54070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A9125C1C-2231-5E9F-1E48-55CF02492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CF76FD4C-0384-E593-674E-B49A045FE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33DA35B-1CAE-D23A-CE4A-C78D1676B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43200" y="826617"/>
            <a:ext cx="12082462" cy="111569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273C87-5F49-39BD-F9B5-DA4314089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8813" y="2573241"/>
            <a:ext cx="16459200" cy="726352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Background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Dam Study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Resiliency Plan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D10 &amp; D12 Rockfall Studies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Roadside Barrier Study</a:t>
            </a:r>
          </a:p>
          <a:p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Geography Lesson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Border Bridge Study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Bridge Posting Study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Exchange Tearful Goodbyes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FD2E3DF-1403-D616-4AEB-44300445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42DDE3C2-D5D7-ACDA-838C-8131DFC805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3201C50-C3AF-A928-0128-B5B935019C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8CC4FD3-6E0D-182E-A5AA-4ED2E3DF2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7B9934AC-9229-BC77-1ECB-8865C54D7005}"/>
              </a:ext>
            </a:extLst>
          </p:cNvPr>
          <p:cNvSpPr txBox="1">
            <a:spLocks/>
          </p:cNvSpPr>
          <p:nvPr/>
        </p:nvSpPr>
        <p:spPr>
          <a:xfrm>
            <a:off x="5334000" y="1714500"/>
            <a:ext cx="11997387" cy="7263527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kern="0" dirty="0">
                <a:solidFill>
                  <a:srgbClr val="FF0000"/>
                </a:solidFill>
              </a:rPr>
              <a:t>AI disclaimer: </a:t>
            </a:r>
            <a:r>
              <a:rPr lang="en-US" sz="5400" kern="0" dirty="0"/>
              <a:t>They gave me access to Copilot last week so I’m testing things out. Some slide content was developed by Copilot and edited by me. </a:t>
            </a:r>
          </a:p>
          <a:p>
            <a:endParaRPr lang="en-US" sz="5400" kern="0" dirty="0"/>
          </a:p>
          <a:p>
            <a:r>
              <a:rPr lang="en-US" sz="5400" kern="0" dirty="0"/>
              <a:t>Some are my own creations. </a:t>
            </a:r>
          </a:p>
          <a:p>
            <a:endParaRPr lang="en-US" sz="5400" kern="0" dirty="0"/>
          </a:p>
          <a:p>
            <a:r>
              <a:rPr lang="en-US" sz="5400" kern="0" dirty="0"/>
              <a:t>Let me know which is better.</a:t>
            </a:r>
          </a:p>
        </p:txBody>
      </p:sp>
    </p:spTree>
    <p:extLst>
      <p:ext uri="{BB962C8B-B14F-4D97-AF65-F5344CB8AC3E}">
        <p14:creationId xmlns:p14="http://schemas.microsoft.com/office/powerpoint/2010/main" val="2089051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C79202-E7F8-4013-547A-0CF5CEC56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2E638C4-95FB-B1BC-2EC2-7FAE5D637F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9BFD0A17-4348-6814-53F6-639EACCCE7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4E7E7CC8-BF03-75F5-2A09-DC2ECF8B89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76F2088-5384-C40A-5CD3-0CF26F420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769715"/>
          </a:xfrm>
        </p:spPr>
        <p:txBody>
          <a:bodyPr/>
          <a:lstStyle/>
          <a:p>
            <a:r>
              <a:rPr lang="en-US" sz="115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3012270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3C38E5-D946-B9E5-EDA7-E4E62AD61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7D4628B9-B11D-30E9-1331-104B587F39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A70F7B22-FA40-A73C-9E33-1CC578A4BA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F6F1CC2C-909B-D3E5-F1EE-4105CC01B9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952E11-B11F-2332-6E36-376C8109D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0" y="34409"/>
            <a:ext cx="12082462" cy="10218182"/>
          </a:xfrm>
        </p:spPr>
        <p:txBody>
          <a:bodyPr/>
          <a:lstStyle/>
          <a:p>
            <a:r>
              <a:rPr lang="en-US" sz="16600" dirty="0"/>
              <a:t>The Entire Presentation Hinges on This Joke</a:t>
            </a:r>
          </a:p>
        </p:txBody>
      </p:sp>
    </p:spTree>
    <p:extLst>
      <p:ext uri="{BB962C8B-B14F-4D97-AF65-F5344CB8AC3E}">
        <p14:creationId xmlns:p14="http://schemas.microsoft.com/office/powerpoint/2010/main" val="29522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6E2F083-F4F3-8677-6D81-86B9A0E35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ject 2">
            <a:extLst>
              <a:ext uri="{FF2B5EF4-FFF2-40B4-BE49-F238E27FC236}">
                <a16:creationId xmlns:a16="http://schemas.microsoft.com/office/drawing/2014/main" id="{2E350469-1967-B53F-CF12-8F31580DA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5913" y="0"/>
            <a:ext cx="6542087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object 3">
            <a:extLst>
              <a:ext uri="{FF2B5EF4-FFF2-40B4-BE49-F238E27FC236}">
                <a16:creationId xmlns:a16="http://schemas.microsoft.com/office/drawing/2014/main" id="{BFD56630-BAD6-E1D6-B9CF-F7EF7FF95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73863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object 4">
            <a:extLst>
              <a:ext uri="{FF2B5EF4-FFF2-40B4-BE49-F238E27FC236}">
                <a16:creationId xmlns:a16="http://schemas.microsoft.com/office/drawing/2014/main" id="{3762CC4F-CB18-2501-E908-5CEC098D1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7259638"/>
            <a:ext cx="2743200" cy="293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52249E-B842-28AD-E549-F054D7892E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8" t="4602" r="5828" b="4378"/>
          <a:stretch>
            <a:fillRect/>
          </a:stretch>
        </p:blipFill>
        <p:spPr>
          <a:xfrm rot="5400000">
            <a:off x="4689089" y="-1063722"/>
            <a:ext cx="9310833" cy="1241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349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BF2C7B5-E5F8-DE95-4DA9-1328EFB46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A94E1A94-5FAD-000B-2289-495F2FCA9D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BDE49F5F-2689-D621-3C1C-9C8CA7762D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D75B0871-D4F2-B43F-FB96-C683B74D21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1CD38A8-DA67-A9D0-E7D8-82BF0375B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63"/>
            <a:ext cx="18288000" cy="981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67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C115EAE-54D0-65D9-702D-BA111EF34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704C5B4D-E1FF-2799-F3F0-251F5B5177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ED0F1EC-7522-7270-FCE5-1E87486F37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20AC0241-A29E-E4B0-E897-7FC10762BF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FE0D4FE-1CEA-31A0-C041-B3C183796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963"/>
            <a:ext cx="18288000" cy="98130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532EF3-7AFA-7776-E916-14062BAEE8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7014" y="896956"/>
            <a:ext cx="5309706" cy="53097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10D3E7-A735-FBEC-681F-5CE658887F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787868"/>
            <a:ext cx="3737350" cy="52322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C11591-7FAC-C460-9E0B-1FD6704E99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062" y="984650"/>
            <a:ext cx="6274952" cy="511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26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A28B88A-12D6-09BC-1D94-4C0B10337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2007EABA-C757-F122-9183-96ACA4F3E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A958B66C-71CB-726A-A44E-DFA342518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CF061462-02BB-8398-1D9E-4544D19D3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21CBC8-4120-19E4-D1B2-0A4AB8DE9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1430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80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801E039-85B7-8A08-64EE-DF6DABB16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5175D01-1843-040F-4890-5BAD20E067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69B808FC-FE5F-760E-FA8D-6BABDA1CD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96BE0EB4-907F-F2C3-982E-711D47DB29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DAB8F30-D902-61E6-282D-DE1C0CB8D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Dam Assessment Study</a:t>
            </a:r>
          </a:p>
        </p:txBody>
      </p:sp>
    </p:spTree>
    <p:extLst>
      <p:ext uri="{BB962C8B-B14F-4D97-AF65-F5344CB8AC3E}">
        <p14:creationId xmlns:p14="http://schemas.microsoft.com/office/powerpoint/2010/main" val="4138019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0CC2-92ED-C048-242B-FF466A356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0D4EC29-0217-4F36-4229-4464664F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424"/>
          <a:stretch>
            <a:fillRect/>
          </a:stretch>
        </p:blipFill>
        <p:spPr>
          <a:xfrm>
            <a:off x="6248400" y="571500"/>
            <a:ext cx="11277600" cy="9717992"/>
          </a:xfrm>
          <a:prstGeom prst="rect">
            <a:avLst/>
          </a:prstGeom>
        </p:spPr>
      </p:pic>
      <p:grpSp>
        <p:nvGrpSpPr>
          <p:cNvPr id="5122" name="object 2">
            <a:extLst>
              <a:ext uri="{FF2B5EF4-FFF2-40B4-BE49-F238E27FC236}">
                <a16:creationId xmlns:a16="http://schemas.microsoft.com/office/drawing/2014/main" id="{F57DC88F-E1FD-7E04-CF29-7A20A30A06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08032367-356D-2508-814A-40E1294F60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EDD0FDBB-B420-1810-C9BC-4F49ECC65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468E8A9-89B3-AF15-D0BF-B2E073944CD6}"/>
              </a:ext>
            </a:extLst>
          </p:cNvPr>
          <p:cNvSpPr txBox="1">
            <a:spLocks/>
          </p:cNvSpPr>
          <p:nvPr/>
        </p:nvSpPr>
        <p:spPr>
          <a:xfrm>
            <a:off x="1143000" y="4610100"/>
            <a:ext cx="5273172" cy="24329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kern="0">
                <a:latin typeface="Gotham Medium"/>
              </a:rPr>
              <a:t>KYTC owns 11 dams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ker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kern="0">
                <a:latin typeface="Gotham Medium"/>
              </a:rPr>
              <a:t>2 (Panbowl and Sympson) excluded from study due to current construction projects</a:t>
            </a:r>
            <a:endParaRPr lang="en-US" sz="4000" kern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1DD6FE-4B39-1518-55CD-50F82A09F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2293" y="8343900"/>
            <a:ext cx="8963282" cy="431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75E7AD-2730-88D5-1C32-90E190E19A47}"/>
              </a:ext>
            </a:extLst>
          </p:cNvPr>
          <p:cNvSpPr txBox="1"/>
          <p:nvPr/>
        </p:nvSpPr>
        <p:spPr>
          <a:xfrm>
            <a:off x="7536106" y="334745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/>
              <a:t>KYTC Owned Dams</a:t>
            </a:r>
            <a:endParaRPr lang="en-US" sz="4400" b="1"/>
          </a:p>
        </p:txBody>
      </p:sp>
    </p:spTree>
    <p:extLst>
      <p:ext uri="{BB962C8B-B14F-4D97-AF65-F5344CB8AC3E}">
        <p14:creationId xmlns:p14="http://schemas.microsoft.com/office/powerpoint/2010/main" val="3513116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3887E-F85C-88A1-79FB-F510A94A1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9615B3A3-D781-4192-360D-604644DDD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06192E48-E907-9940-199F-FCE7BE387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0" y="470694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D9E5F7-78EC-1E21-4555-D07E10B6F569}"/>
              </a:ext>
            </a:extLst>
          </p:cNvPr>
          <p:cNvSpPr txBox="1"/>
          <p:nvPr/>
        </p:nvSpPr>
        <p:spPr>
          <a:xfrm>
            <a:off x="1943894" y="1159837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/>
              <a:t>Observations:</a:t>
            </a:r>
          </a:p>
        </p:txBody>
      </p:sp>
      <p:pic>
        <p:nvPicPr>
          <p:cNvPr id="6" name="Picture 5" descr="A person standing on a tree branch near a body of water&#10;&#10;AI-generated content may be incorrect.">
            <a:extLst>
              <a:ext uri="{FF2B5EF4-FFF2-40B4-BE49-F238E27FC236}">
                <a16:creationId xmlns:a16="http://schemas.microsoft.com/office/drawing/2014/main" id="{E35E8392-B615-34F4-9783-78DB43C72E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204199"/>
            <a:ext cx="7897284" cy="59229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5166F3-A56A-B324-EE4D-1AEECBBACB40}"/>
              </a:ext>
            </a:extLst>
          </p:cNvPr>
          <p:cNvSpPr txBox="1"/>
          <p:nvPr/>
        </p:nvSpPr>
        <p:spPr>
          <a:xfrm>
            <a:off x="1086478" y="9205413"/>
            <a:ext cx="70866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>
                <a:latin typeface="Gotham Medium"/>
                <a:ea typeface="Verdana"/>
                <a:cs typeface="Arial"/>
              </a:rPr>
              <a:t>Hardinsburg: Tailwater</a:t>
            </a:r>
            <a:endParaRPr lang="en-US" sz="2500">
              <a:latin typeface="Gotham Medium"/>
            </a:endParaRPr>
          </a:p>
        </p:txBody>
      </p:sp>
      <p:pic>
        <p:nvPicPr>
          <p:cNvPr id="10" name="Picture 9" descr="A green water in a river&#10;&#10;AI-generated content may be incorrect.">
            <a:extLst>
              <a:ext uri="{FF2B5EF4-FFF2-40B4-BE49-F238E27FC236}">
                <a16:creationId xmlns:a16="http://schemas.microsoft.com/office/drawing/2014/main" id="{59164C37-CA15-CD6C-B07C-A53F7F3372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3204199"/>
            <a:ext cx="7897284" cy="59229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B87CB54-212B-8730-48C2-07AC9BF57778}"/>
              </a:ext>
            </a:extLst>
          </p:cNvPr>
          <p:cNvSpPr txBox="1"/>
          <p:nvPr/>
        </p:nvSpPr>
        <p:spPr>
          <a:xfrm>
            <a:off x="9658251" y="9228191"/>
            <a:ext cx="656398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>
                <a:latin typeface="Gotham Medium"/>
                <a:ea typeface="Verdana"/>
                <a:cs typeface="Arial"/>
              </a:rPr>
              <a:t>Hardinsburg: Historical Water Levels </a:t>
            </a:r>
            <a:endParaRPr lang="en-US" sz="2500">
              <a:latin typeface="Gotham Medium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A227236-6CC6-8D0E-30A7-4BC5390184CC}"/>
              </a:ext>
            </a:extLst>
          </p:cNvPr>
          <p:cNvSpPr/>
          <p:nvPr/>
        </p:nvSpPr>
        <p:spPr>
          <a:xfrm>
            <a:off x="11665323" y="4958603"/>
            <a:ext cx="484632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3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ABD20-CD72-FA2B-BD03-1B84B753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685AF92B-955C-33C5-43DA-1A7E4C5AB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9E0D1AF4-9FF5-4047-A169-B6EEDBDBF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0" y="470694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BD4A5F4A-720B-55CA-9EA6-7EE821BAC98D}"/>
              </a:ext>
            </a:extLst>
          </p:cNvPr>
          <p:cNvSpPr txBox="1">
            <a:spLocks/>
          </p:cNvSpPr>
          <p:nvPr/>
        </p:nvSpPr>
        <p:spPr>
          <a:xfrm>
            <a:off x="1447800" y="1210016"/>
            <a:ext cx="1249093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otham Medium" pitchFamily="2" charset="0"/>
                <a:ea typeface="+mj-ea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>
                <a:ln>
                  <a:noFill/>
                </a:ln>
                <a:solidFill>
                  <a:srgbClr val="12284E"/>
                </a:solidFill>
                <a:effectLst/>
                <a:uLnTx/>
                <a:uFillTx/>
                <a:latin typeface="Gotham Medium"/>
              </a:rPr>
              <a:t>Potential Failure Mode Analysis (PFMA)  </a:t>
            </a:r>
            <a:endParaRPr lang="en-US" noProof="0"/>
          </a:p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2284E"/>
                </a:solidFill>
                <a:effectLst/>
                <a:uLnTx/>
                <a:uFillTx/>
                <a:latin typeface="Gotham Medium" pitchFamily="2" charset="0"/>
                <a:ea typeface="+mj-ea"/>
              </a:rPr>
              <a:t>Screening Process</a:t>
            </a:r>
            <a:endParaRPr lang="en-US" sz="5000" b="1" i="0" u="none" strike="noStrike" kern="1200" cap="none" spc="0" normalizeH="0" baseline="0" noProof="0" dirty="0">
              <a:ln>
                <a:noFill/>
              </a:ln>
              <a:solidFill>
                <a:srgbClr val="12284E"/>
              </a:solidFill>
              <a:effectLst/>
              <a:uLnTx/>
              <a:uFillTx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AF5A2D9-E881-C13F-CF4F-F7102B31E7B3}"/>
              </a:ext>
            </a:extLst>
          </p:cNvPr>
          <p:cNvGrpSpPr/>
          <p:nvPr/>
        </p:nvGrpSpPr>
        <p:grpSpPr>
          <a:xfrm>
            <a:off x="1828800" y="5434009"/>
            <a:ext cx="14249400" cy="5195891"/>
            <a:chOff x="1066800" y="3857283"/>
            <a:chExt cx="9101987" cy="202053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FC3382-7F9E-C2CE-28BC-16F520FAA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6800" y="4093534"/>
              <a:ext cx="9101987" cy="178427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6516245-F501-9755-E818-E3D78F4CAF7D}"/>
                </a:ext>
              </a:extLst>
            </p:cNvPr>
            <p:cNvSpPr txBox="1"/>
            <p:nvPr/>
          </p:nvSpPr>
          <p:spPr>
            <a:xfrm>
              <a:off x="2094614" y="3857283"/>
              <a:ext cx="1449499" cy="21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Dam Risk (F</a:t>
              </a:r>
              <a:r>
                <a:rPr lang="en-US" sz="2400" baseline="-25000"/>
                <a:t>p</a:t>
              </a:r>
              <a:r>
                <a:rPr lang="en-US" sz="2400"/>
                <a:t>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146FFD-0F4C-DF66-A84E-A63231F92211}"/>
                </a:ext>
              </a:extLst>
            </p:cNvPr>
            <p:cNvSpPr txBox="1"/>
            <p:nvPr/>
          </p:nvSpPr>
          <p:spPr>
            <a:xfrm>
              <a:off x="6096000" y="3857283"/>
              <a:ext cx="3295774" cy="2186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/>
                <a:t>Consequences (lives, econ., env.)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CD85949-9A2F-4EA8-61F4-F3EA42F465E4}"/>
              </a:ext>
            </a:extLst>
          </p:cNvPr>
          <p:cNvSpPr txBox="1"/>
          <p:nvPr/>
        </p:nvSpPr>
        <p:spPr>
          <a:xfrm>
            <a:off x="2714191" y="3026087"/>
            <a:ext cx="13078543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>
                <a:latin typeface="Arial"/>
                <a:cs typeface="Arial"/>
              </a:rPr>
              <a:t>Dam Risk is probability of adverse consequences from dam failure =</a:t>
            </a:r>
          </a:p>
          <a:p>
            <a:r>
              <a:rPr lang="en-US" sz="3200">
                <a:latin typeface="Arial"/>
                <a:cs typeface="Arial"/>
              </a:rPr>
              <a:t>	</a:t>
            </a:r>
            <a:r>
              <a:rPr lang="en-US" sz="3200" b="1">
                <a:latin typeface="Arial"/>
                <a:cs typeface="Arial"/>
              </a:rPr>
              <a:t>Prob. Failure x Consequences (basic terms)</a:t>
            </a:r>
          </a:p>
          <a:p>
            <a:endParaRPr lang="en-US" sz="2400">
              <a:solidFill>
                <a:srgbClr val="33333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8782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AEA41-0528-A8A0-6B3A-6102F2D1E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41DBC2D8-9CB7-F568-4BF5-D1DB1E83F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582953F0-7AB9-1DA9-9666-A153C4D04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12B4E185-E643-8F90-A6C3-465E47F82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48C6005-E9A2-7141-C7ED-B2D356F0340F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638300"/>
          <a:ext cx="14712285" cy="7795319"/>
        </p:xfrm>
        <a:graphic>
          <a:graphicData uri="http://schemas.openxmlformats.org/drawingml/2006/table">
            <a:tbl>
              <a:tblPr firstRow="1"/>
              <a:tblGrid>
                <a:gridCol w="1880361">
                  <a:extLst>
                    <a:ext uri="{9D8B030D-6E8A-4147-A177-3AD203B41FA5}">
                      <a16:colId xmlns:a16="http://schemas.microsoft.com/office/drawing/2014/main" val="950241162"/>
                    </a:ext>
                  </a:extLst>
                </a:gridCol>
                <a:gridCol w="3615116">
                  <a:extLst>
                    <a:ext uri="{9D8B030D-6E8A-4147-A177-3AD203B41FA5}">
                      <a16:colId xmlns:a16="http://schemas.microsoft.com/office/drawing/2014/main" val="1159489707"/>
                    </a:ext>
                  </a:extLst>
                </a:gridCol>
                <a:gridCol w="1408429">
                  <a:extLst>
                    <a:ext uri="{9D8B030D-6E8A-4147-A177-3AD203B41FA5}">
                      <a16:colId xmlns:a16="http://schemas.microsoft.com/office/drawing/2014/main" val="3421581902"/>
                    </a:ext>
                  </a:extLst>
                </a:gridCol>
                <a:gridCol w="978186">
                  <a:extLst>
                    <a:ext uri="{9D8B030D-6E8A-4147-A177-3AD203B41FA5}">
                      <a16:colId xmlns:a16="http://schemas.microsoft.com/office/drawing/2014/main" val="74978085"/>
                    </a:ext>
                  </a:extLst>
                </a:gridCol>
                <a:gridCol w="1666334">
                  <a:extLst>
                    <a:ext uri="{9D8B030D-6E8A-4147-A177-3AD203B41FA5}">
                      <a16:colId xmlns:a16="http://schemas.microsoft.com/office/drawing/2014/main" val="339697169"/>
                    </a:ext>
                  </a:extLst>
                </a:gridCol>
                <a:gridCol w="1346399">
                  <a:extLst>
                    <a:ext uri="{9D8B030D-6E8A-4147-A177-3AD203B41FA5}">
                      <a16:colId xmlns:a16="http://schemas.microsoft.com/office/drawing/2014/main" val="1629101268"/>
                    </a:ext>
                  </a:extLst>
                </a:gridCol>
                <a:gridCol w="1284366">
                  <a:extLst>
                    <a:ext uri="{9D8B030D-6E8A-4147-A177-3AD203B41FA5}">
                      <a16:colId xmlns:a16="http://schemas.microsoft.com/office/drawing/2014/main" val="3876746959"/>
                    </a:ext>
                  </a:extLst>
                </a:gridCol>
                <a:gridCol w="1568398">
                  <a:extLst>
                    <a:ext uri="{9D8B030D-6E8A-4147-A177-3AD203B41FA5}">
                      <a16:colId xmlns:a16="http://schemas.microsoft.com/office/drawing/2014/main" val="771170611"/>
                    </a:ext>
                  </a:extLst>
                </a:gridCol>
                <a:gridCol w="964696">
                  <a:extLst>
                    <a:ext uri="{9D8B030D-6E8A-4147-A177-3AD203B41FA5}">
                      <a16:colId xmlns:a16="http://schemas.microsoft.com/office/drawing/2014/main" val="729422042"/>
                    </a:ext>
                  </a:extLst>
                </a:gridCol>
              </a:tblGrid>
              <a:tr h="327284">
                <a:tc gridSpan="9">
                  <a:txBody>
                    <a:bodyPr/>
                    <a:lstStyle>
                      <a:lvl1pPr marL="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 b="1"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/>
                      <a:r>
                        <a:rPr lang="en-US" sz="2500">
                          <a:latin typeface="Gotham Medium"/>
                        </a:rPr>
                        <a:t>Recommendations at Renfro Dam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254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50"/>
                    </a:p>
                  </a:txBody>
                  <a:tcPr marL="13197" marR="13197" marT="6599" marB="6599"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632783"/>
                  </a:ext>
                </a:extLst>
              </a:tr>
              <a:tr h="794833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Code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Recommendation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Type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Life Loss Risk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Economic &amp; Transportation Risk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Regulatory Compliance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Cost Range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Planning Horizon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 b="1">
                          <a:effectLst/>
                          <a:latin typeface="Gotham Medium"/>
                        </a:rPr>
                        <a:t>Priority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254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08EBA">
                        <a:alpha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602223"/>
                  </a:ext>
                </a:extLst>
              </a:tr>
              <a:tr h="748766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REPAIR TRASH BOOM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Repair the floating boom on the upstream side of the morning glory spillway entrance.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O&amp;M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9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12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&lt;10K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Short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960830"/>
                  </a:ext>
                </a:extLst>
              </a:tr>
              <a:tr h="672179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VEGETATION REMOVAL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Remove trees in the area surrounding the morning glory spillway entrance.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O&amp;M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9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12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&lt;10K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Short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2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699760"/>
                  </a:ext>
                </a:extLst>
              </a:tr>
              <a:tr h="748766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WARNING SIGNS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Install multiple warning signs on riser and spillway structures (DANGER - KEEP BACK).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O&amp;M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No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&lt;10K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Short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3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0383512"/>
                  </a:ext>
                </a:extLst>
              </a:tr>
              <a:tr h="1101956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CRASH BARRIER STUDY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Evaluate the median crash barrier for performance as a temporary floodwall. [To be performed in conjunction with study of the under pass.]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Investigation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9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12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10K-100K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Short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4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919020"/>
                  </a:ext>
                </a:extLst>
              </a:tr>
              <a:tr h="1455149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AUXILIARY HYDRAULIC STUDY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Study the performance of the Lake Linville Road underpass as an auxiliary spillway (hydraulics, flow path, erodibility). [To be performed in conjunction with study of the barrier wall.]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Investigation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3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3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10K-100K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Short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5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653714"/>
                  </a:ext>
                </a:extLst>
              </a:tr>
              <a:tr h="875869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REPAIR LLD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Implement repairs identified in the 2024 low level inspection, replace the slide gate if necessary.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O&amp;M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0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6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100K-1M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Intermediate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6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0195333"/>
                  </a:ext>
                </a:extLst>
              </a:tr>
              <a:tr h="925361"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MODIFY ROAD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Modify adjacent road underpass to perform as an auxiliary spillway and/or modify the median crash barrier.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Capital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3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3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Yes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1M-10M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Long Term</a:t>
                      </a: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1pPr>
                      <a:lvl2pPr marL="457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2pPr>
                      <a:lvl3pPr marL="914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3pPr>
                      <a:lvl4pPr marL="1371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4pPr>
                      <a:lvl5pPr marL="18288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5pPr>
                      <a:lvl6pPr marL="22860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6pPr>
                      <a:lvl7pPr marL="27432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7pPr>
                      <a:lvl8pPr marL="32004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8pPr>
                      <a:lvl9pPr marL="3657600" eaLnBrk="1" hangingPunct="1">
                        <a:defRPr>
                          <a:solidFill>
                            <a:schemeClr val="tx1"/>
                          </a:solidFill>
                          <a:latin typeface="Neue Haas Grotesk Text Pro"/>
                        </a:defRPr>
                      </a:lvl9pPr>
                    </a:lstStyle>
                    <a:p>
                      <a:pPr algn="ctr" fontAlgn="t">
                        <a:lnSpc>
                          <a:spcPts val="1500"/>
                        </a:lnSpc>
                        <a:buNone/>
                      </a:pPr>
                      <a:r>
                        <a:rPr lang="en-US" sz="1500">
                          <a:effectLst/>
                          <a:latin typeface="Gotham Medium"/>
                        </a:rPr>
                        <a:t>7</a:t>
                      </a:r>
                      <a:endParaRPr lang="en-US" sz="1500" b="0" i="0">
                        <a:effectLst/>
                        <a:latin typeface="Gotham Medium"/>
                      </a:endParaRPr>
                    </a:p>
                  </a:txBody>
                  <a:tcPr anchor="ctr">
                    <a:lnL w="12700" cmpd="sng">
                      <a:solidFill>
                        <a:srgbClr val="308EBA"/>
                      </a:solidFill>
                    </a:lnL>
                    <a:lnR w="12700" cmpd="sng">
                      <a:solidFill>
                        <a:srgbClr val="308EBA"/>
                      </a:solidFill>
                    </a:lnR>
                    <a:lnT w="12700" cmpd="sng">
                      <a:solidFill>
                        <a:srgbClr val="308EBA"/>
                      </a:solidFill>
                    </a:lnT>
                    <a:lnB w="12700" cmpd="sng">
                      <a:solidFill>
                        <a:srgbClr val="308EBA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01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958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18662-57F8-B93A-FB91-B06F1149F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0C7A9FF5-9469-AAAE-E50C-A42C15DE2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8A257BB4-6D26-276E-284C-0D7D985FF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F3806891-D484-AF6E-C3B2-63DBD9220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map of a construction site&#10;&#10;AI-generated content may be incorrect.">
            <a:extLst>
              <a:ext uri="{FF2B5EF4-FFF2-40B4-BE49-F238E27FC236}">
                <a16:creationId xmlns:a16="http://schemas.microsoft.com/office/drawing/2014/main" id="{439C9EB2-4AE3-B011-C1D2-6E2773870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8913" y="1667669"/>
            <a:ext cx="12063657" cy="809463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4825EA2-60EB-EF2F-9DB6-695C3D05FDE4}"/>
              </a:ext>
            </a:extLst>
          </p:cNvPr>
          <p:cNvSpPr txBox="1">
            <a:spLocks/>
          </p:cNvSpPr>
          <p:nvPr/>
        </p:nvSpPr>
        <p:spPr>
          <a:xfrm>
            <a:off x="352008" y="2621680"/>
            <a:ext cx="4640907" cy="3904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</a:p>
          <a:p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Improvement Recommendations at Wood Creek Lake Dam</a:t>
            </a:r>
          </a:p>
        </p:txBody>
      </p:sp>
    </p:spTree>
    <p:extLst>
      <p:ext uri="{BB962C8B-B14F-4D97-AF65-F5344CB8AC3E}">
        <p14:creationId xmlns:p14="http://schemas.microsoft.com/office/powerpoint/2010/main" val="3907499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68B09-2934-1B5C-0D75-88927BAA8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8B214034-23B1-4B9C-4217-40B6F1C6F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3D45AED3-F556-2453-99C5-69B8ED026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145BCF61-6E4E-2E4D-D537-1EE5D5EDD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C7DBFBE-5C62-1F73-42A1-2B3113C9A3E8}"/>
              </a:ext>
            </a:extLst>
          </p:cNvPr>
          <p:cNvSpPr txBox="1">
            <a:spLocks/>
          </p:cNvSpPr>
          <p:nvPr/>
        </p:nvSpPr>
        <p:spPr>
          <a:xfrm>
            <a:off x="1600200" y="832089"/>
            <a:ext cx="17173992" cy="3904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Outcome: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Prioritized List of Improvements, address KDOW concerns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0F549-8566-68CD-32FC-D1B65B316C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204" y="3192919"/>
            <a:ext cx="14668372" cy="3901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024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856328BA-C994-5CD3-5ED9-BD9E88C47716}"/>
              </a:ext>
            </a:extLst>
          </p:cNvPr>
          <p:cNvGrpSpPr>
            <a:grpSpLocks/>
          </p:cNvGrpSpPr>
          <p:nvPr/>
        </p:nvGrpSpPr>
        <p:grpSpPr bwMode="auto">
          <a:xfrm>
            <a:off x="-2177" y="-115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35D81B0-FA84-22EC-4295-5F937C8526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AE4F2A8-434B-F112-D318-C26F197C96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0A16E2A-0C64-5092-C01B-F7B79A4937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0" y="623256"/>
            <a:ext cx="1876687" cy="9040487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B57F8E7-1595-97C9-8109-359AB793EA3F}"/>
              </a:ext>
            </a:extLst>
          </p:cNvPr>
          <p:cNvSpPr/>
          <p:nvPr/>
        </p:nvSpPr>
        <p:spPr>
          <a:xfrm>
            <a:off x="13106400" y="2933700"/>
            <a:ext cx="2514600" cy="25144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8FAA0A-7121-EFC7-0B62-4A7D2BA30B7A}"/>
              </a:ext>
            </a:extLst>
          </p:cNvPr>
          <p:cNvSpPr txBox="1"/>
          <p:nvPr/>
        </p:nvSpPr>
        <p:spPr>
          <a:xfrm>
            <a:off x="6271287" y="883099"/>
            <a:ext cx="498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Dam QR Code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AA3B4F-01A3-8898-0339-4B9B70C49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945" y="2999873"/>
            <a:ext cx="6196938" cy="61969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8109C1D-05CF-63EE-7162-7C2DCABD8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F590C21-B94D-B230-8363-1CA8517B5C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10469167-69AB-68F7-8499-FFB136CDFB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142563F-882E-8DAD-CB3D-EEFEA4C31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356676-E44C-689A-FBB0-D8ADD2150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Resiliency Plan</a:t>
            </a:r>
          </a:p>
        </p:txBody>
      </p:sp>
    </p:spTree>
    <p:extLst>
      <p:ext uri="{BB962C8B-B14F-4D97-AF65-F5344CB8AC3E}">
        <p14:creationId xmlns:p14="http://schemas.microsoft.com/office/powerpoint/2010/main" val="29668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14A59-774A-C7AB-98ED-B09652715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3A78D461-A071-E745-EA1D-AB53F9C34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81BEBF36-1BB8-753B-C8C5-03B441A73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46A738E8-77C8-0573-3C28-AAD4D08D5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CBECCC-4AA6-6E6E-7E0B-EBCF39069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0" y="47064"/>
            <a:ext cx="12649200" cy="100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00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D71CD6E-5AB6-6B8F-4AB4-A6355C571249}"/>
              </a:ext>
            </a:extLst>
          </p:cNvPr>
          <p:cNvSpPr/>
          <p:nvPr/>
        </p:nvSpPr>
        <p:spPr>
          <a:xfrm>
            <a:off x="6571790" y="2961344"/>
            <a:ext cx="5440769" cy="655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B01C9F8-AF20-B9FF-0810-13B48D56B566}"/>
              </a:ext>
            </a:extLst>
          </p:cNvPr>
          <p:cNvSpPr/>
          <p:nvPr/>
        </p:nvSpPr>
        <p:spPr>
          <a:xfrm>
            <a:off x="12479894" y="2961344"/>
            <a:ext cx="5440769" cy="655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Key Present-Day Hazards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FE9EE3E-F68E-0A16-C0BB-D940F20CCD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" r="39880" b="7076"/>
          <a:stretch/>
        </p:blipFill>
        <p:spPr bwMode="auto">
          <a:xfrm>
            <a:off x="6873663" y="4702731"/>
            <a:ext cx="2776107" cy="2558064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16071A-3E93-7620-8CF8-DD9BDAFBAD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677" t="5453" r="26660"/>
          <a:stretch/>
        </p:blipFill>
        <p:spPr>
          <a:xfrm>
            <a:off x="8785773" y="6608256"/>
            <a:ext cx="2776107" cy="2559435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54A066D-AFD5-F7E0-4EF0-B2E2CC41A434}"/>
              </a:ext>
            </a:extLst>
          </p:cNvPr>
          <p:cNvSpPr txBox="1"/>
          <p:nvPr/>
        </p:nvSpPr>
        <p:spPr>
          <a:xfrm>
            <a:off x="6653228" y="7621114"/>
            <a:ext cx="2082836" cy="1546577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pPr algn="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i="1">
                <a:solidFill>
                  <a:srgbClr val="3A3838"/>
                </a:solidFill>
                <a:latin typeface="Arial" panose="020B0604020202020204"/>
              </a:rPr>
              <a:t>Traffic impacts in southbound lanes of I-75 at Clays Ferry Bridge due to interstate closures because of storm debris and downed wires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696A80-15A8-C287-6D79-C6AE7F05AE11}"/>
              </a:ext>
            </a:extLst>
          </p:cNvPr>
          <p:cNvSpPr txBox="1"/>
          <p:nvPr/>
        </p:nvSpPr>
        <p:spPr>
          <a:xfrm>
            <a:off x="8448107" y="3063641"/>
            <a:ext cx="4255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Severe Thunderstorms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687AB6-CC7F-BCEA-A117-A8780F29690E}"/>
              </a:ext>
            </a:extLst>
          </p:cNvPr>
          <p:cNvSpPr txBox="1"/>
          <p:nvPr/>
        </p:nvSpPr>
        <p:spPr>
          <a:xfrm>
            <a:off x="6873665" y="4696660"/>
            <a:ext cx="2776107" cy="60016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i="1">
                <a:solidFill>
                  <a:prstClr val="white"/>
                </a:solidFill>
                <a:latin typeface="Arial" panose="020B0604020202020204"/>
              </a:rPr>
              <a:t>Louisville, Kentucky – 2024 severe thunderstorm impacts</a:t>
            </a:r>
            <a:endParaRPr lang="en-US" sz="1500" i="1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9BC758B-14C6-35D4-A9A3-BEC53744CF34}"/>
              </a:ext>
            </a:extLst>
          </p:cNvPr>
          <p:cNvSpPr/>
          <p:nvPr/>
        </p:nvSpPr>
        <p:spPr>
          <a:xfrm>
            <a:off x="737426" y="2961344"/>
            <a:ext cx="5440769" cy="655322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4082379-D208-0768-F926-4A690EDF09AE}"/>
              </a:ext>
            </a:extLst>
          </p:cNvPr>
          <p:cNvGrpSpPr/>
          <p:nvPr/>
        </p:nvGrpSpPr>
        <p:grpSpPr>
          <a:xfrm>
            <a:off x="367338" y="2557092"/>
            <a:ext cx="1910703" cy="1895607"/>
            <a:chOff x="3241000" y="3603232"/>
            <a:chExt cx="1273802" cy="1263738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44FF3AC-0889-FF11-3641-20A074812294}"/>
                </a:ext>
              </a:extLst>
            </p:cNvPr>
            <p:cNvSpPr/>
            <p:nvPr/>
          </p:nvSpPr>
          <p:spPr>
            <a:xfrm>
              <a:off x="3326386" y="3678554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929E7368-E116-33EC-9201-F93395C526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241000" y="3603232"/>
              <a:ext cx="1219200" cy="1219200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D910D8-9CBD-49E2-5543-254FB68F8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230" r="31020" b="-230"/>
          <a:stretch/>
        </p:blipFill>
        <p:spPr bwMode="auto">
          <a:xfrm>
            <a:off x="1232444" y="6525752"/>
            <a:ext cx="2588735" cy="2558064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ov. Beshear: More than $23 million headed to communities affected by 2022 floods">
            <a:extLst>
              <a:ext uri="{FF2B5EF4-FFF2-40B4-BE49-F238E27FC236}">
                <a16:creationId xmlns:a16="http://schemas.microsoft.com/office/drawing/2014/main" id="{001C8154-E56B-2627-E8C3-721431914E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3" r="11054"/>
          <a:stretch/>
        </p:blipFill>
        <p:spPr bwMode="auto">
          <a:xfrm>
            <a:off x="3144554" y="4249269"/>
            <a:ext cx="2588735" cy="2571210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3A646D-610C-696C-810E-A18239F2B0F1}"/>
              </a:ext>
            </a:extLst>
          </p:cNvPr>
          <p:cNvSpPr txBox="1"/>
          <p:nvPr/>
        </p:nvSpPr>
        <p:spPr>
          <a:xfrm>
            <a:off x="2386400" y="3077057"/>
            <a:ext cx="4255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Flooding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0B8C8-F4E8-43FD-3D27-DB07C6184022}"/>
              </a:ext>
            </a:extLst>
          </p:cNvPr>
          <p:cNvSpPr txBox="1"/>
          <p:nvPr/>
        </p:nvSpPr>
        <p:spPr>
          <a:xfrm>
            <a:off x="3130779" y="6191519"/>
            <a:ext cx="2602509" cy="60016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i="1">
                <a:solidFill>
                  <a:prstClr val="white"/>
                </a:solidFill>
                <a:latin typeface="Arial" panose="020B0604020202020204"/>
              </a:rPr>
              <a:t>Southeastern Kentucky - 2022 floods</a:t>
            </a:r>
            <a:endParaRPr lang="en-US" sz="1500" i="1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363961-3F9C-442B-EA99-6EE707A73713}"/>
              </a:ext>
            </a:extLst>
          </p:cNvPr>
          <p:cNvGrpSpPr/>
          <p:nvPr/>
        </p:nvGrpSpPr>
        <p:grpSpPr>
          <a:xfrm>
            <a:off x="6472372" y="2557093"/>
            <a:ext cx="1958234" cy="1906415"/>
            <a:chOff x="9894840" y="1825625"/>
            <a:chExt cx="1305489" cy="127094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01C9FF1-A94D-4020-7CF1-B8F9AA4FFE5D}"/>
                </a:ext>
              </a:extLst>
            </p:cNvPr>
            <p:cNvSpPr/>
            <p:nvPr/>
          </p:nvSpPr>
          <p:spPr>
            <a:xfrm>
              <a:off x="10011913" y="1908152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CB9A5B22-B041-1058-B621-4AB8A74D38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894840" y="1825625"/>
              <a:ext cx="1219200" cy="12192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C9AFB48-7124-86C9-D140-B009AEF23B66}"/>
              </a:ext>
            </a:extLst>
          </p:cNvPr>
          <p:cNvGrpSpPr/>
          <p:nvPr/>
        </p:nvGrpSpPr>
        <p:grpSpPr>
          <a:xfrm>
            <a:off x="12258370" y="2557093"/>
            <a:ext cx="1912058" cy="1862348"/>
            <a:chOff x="10009374" y="1805910"/>
            <a:chExt cx="1274705" cy="1241565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51C9B3E-EE30-722E-51A2-1359F23E7C2E}"/>
                </a:ext>
              </a:extLst>
            </p:cNvPr>
            <p:cNvSpPr/>
            <p:nvPr/>
          </p:nvSpPr>
          <p:spPr>
            <a:xfrm>
              <a:off x="10095663" y="1859059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1CF55100-CA01-4A6B-A000-7E3BB42ABE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009374" y="1805910"/>
              <a:ext cx="1219200" cy="1219200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61761A79-5A67-7200-A69B-988C758B3710}"/>
              </a:ext>
            </a:extLst>
          </p:cNvPr>
          <p:cNvSpPr txBox="1"/>
          <p:nvPr/>
        </p:nvSpPr>
        <p:spPr>
          <a:xfrm>
            <a:off x="14396035" y="3063641"/>
            <a:ext cx="4255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Severe </a:t>
            </a:r>
            <a:b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</a:b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Winter Storms</a:t>
            </a:r>
          </a:p>
        </p:txBody>
      </p:sp>
      <p:pic>
        <p:nvPicPr>
          <p:cNvPr id="1025" name="Picture 4" descr="May be an image of snowplow, road and text">
            <a:extLst>
              <a:ext uri="{FF2B5EF4-FFF2-40B4-BE49-F238E27FC236}">
                <a16:creationId xmlns:a16="http://schemas.microsoft.com/office/drawing/2014/main" id="{32B956D6-29E0-E434-0FAA-C272DFF925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t="14492" r="30476" b="24618"/>
          <a:stretch/>
        </p:blipFill>
        <p:spPr bwMode="auto">
          <a:xfrm>
            <a:off x="13003951" y="6344819"/>
            <a:ext cx="2784167" cy="2770178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" name="Picture 2" descr="Authorities in Kentucky responded to a 50-car pile-up caused by icy and slick roads. During the afternoon, Lexington Police described the area of the I-64 junction as a 'parking lot'">
            <a:extLst>
              <a:ext uri="{FF2B5EF4-FFF2-40B4-BE49-F238E27FC236}">
                <a16:creationId xmlns:a16="http://schemas.microsoft.com/office/drawing/2014/main" id="{6749A8A3-3015-2A67-C9D8-57E8C1F7CD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0" t="18459" b="15242"/>
          <a:stretch/>
        </p:blipFill>
        <p:spPr bwMode="auto">
          <a:xfrm>
            <a:off x="14664083" y="4399763"/>
            <a:ext cx="2784167" cy="2770178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48B688E4-4B7E-5FCE-3FEE-946C29B845E0}"/>
              </a:ext>
            </a:extLst>
          </p:cNvPr>
          <p:cNvSpPr txBox="1"/>
          <p:nvPr/>
        </p:nvSpPr>
        <p:spPr>
          <a:xfrm>
            <a:off x="14664083" y="6615942"/>
            <a:ext cx="2784167" cy="60016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i="1">
                <a:solidFill>
                  <a:prstClr val="white"/>
                </a:solidFill>
                <a:latin typeface="Arial" panose="020B0604020202020204"/>
              </a:rPr>
              <a:t>Lexington, KY 2022 winter storm pileup</a:t>
            </a:r>
            <a:endParaRPr lang="en-US" sz="1500" i="1">
              <a:solidFill>
                <a:prstClr val="white"/>
              </a:solidFill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1937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219283-D96F-316E-BA6D-7511B0887C4B}"/>
              </a:ext>
            </a:extLst>
          </p:cNvPr>
          <p:cNvSpPr/>
          <p:nvPr/>
        </p:nvSpPr>
        <p:spPr>
          <a:xfrm>
            <a:off x="6493160" y="3134594"/>
            <a:ext cx="5440769" cy="6365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418D25A-A4D6-85DD-E479-DF77E0E3671D}"/>
              </a:ext>
            </a:extLst>
          </p:cNvPr>
          <p:cNvSpPr/>
          <p:nvPr/>
        </p:nvSpPr>
        <p:spPr>
          <a:xfrm>
            <a:off x="12422144" y="3134594"/>
            <a:ext cx="5440769" cy="6365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B876F43-EEF3-2D29-7ECE-41CF50D74A4C}"/>
              </a:ext>
            </a:extLst>
          </p:cNvPr>
          <p:cNvSpPr/>
          <p:nvPr/>
        </p:nvSpPr>
        <p:spPr>
          <a:xfrm>
            <a:off x="564176" y="3134594"/>
            <a:ext cx="5440769" cy="63655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7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Key Present-Day Hazards (cont.)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DE3C63-45CF-5960-A11B-AF01E1899D67}"/>
              </a:ext>
            </a:extLst>
          </p:cNvPr>
          <p:cNvSpPr txBox="1"/>
          <p:nvPr/>
        </p:nvSpPr>
        <p:spPr>
          <a:xfrm>
            <a:off x="2181230" y="3134594"/>
            <a:ext cx="3823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Extreme Temperatures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16E7BB-2303-140E-CB51-B2DD197394A8}"/>
              </a:ext>
            </a:extLst>
          </p:cNvPr>
          <p:cNvSpPr txBox="1"/>
          <p:nvPr/>
        </p:nvSpPr>
        <p:spPr>
          <a:xfrm>
            <a:off x="14204768" y="3266104"/>
            <a:ext cx="3658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Landslides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3E5400-FEA5-EF28-23E3-6EEFE884EBD3}"/>
              </a:ext>
            </a:extLst>
          </p:cNvPr>
          <p:cNvSpPr txBox="1"/>
          <p:nvPr/>
        </p:nvSpPr>
        <p:spPr>
          <a:xfrm>
            <a:off x="8223428" y="3250094"/>
            <a:ext cx="3710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600" b="1">
                <a:solidFill>
                  <a:srgbClr val="003764"/>
                </a:solidFill>
                <a:cs typeface="Arial" panose="020B0604020202020204" pitchFamily="34" charset="0"/>
              </a:rPr>
              <a:t>Wildfires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B9CA1F-108E-6C17-2C40-3432CE34ADDC}"/>
              </a:ext>
            </a:extLst>
          </p:cNvPr>
          <p:cNvGrpSpPr/>
          <p:nvPr/>
        </p:nvGrpSpPr>
        <p:grpSpPr>
          <a:xfrm>
            <a:off x="148938" y="2644264"/>
            <a:ext cx="1927575" cy="1921706"/>
            <a:chOff x="99292" y="1647342"/>
            <a:chExt cx="1285050" cy="128113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96C29EA-93AC-27FE-9C47-D76C7AF5BA89}"/>
                </a:ext>
              </a:extLst>
            </p:cNvPr>
            <p:cNvSpPr/>
            <p:nvPr/>
          </p:nvSpPr>
          <p:spPr>
            <a:xfrm>
              <a:off x="195926" y="1740063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2207020B-6012-CFB9-4EFD-DB6F1B3C24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9292" y="1647342"/>
              <a:ext cx="1219200" cy="12192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E60875-58DC-50D8-E76B-0810EB6B2AE9}"/>
              </a:ext>
            </a:extLst>
          </p:cNvPr>
          <p:cNvGrpSpPr/>
          <p:nvPr/>
        </p:nvGrpSpPr>
        <p:grpSpPr>
          <a:xfrm>
            <a:off x="6124096" y="2644264"/>
            <a:ext cx="1933760" cy="1921706"/>
            <a:chOff x="4082730" y="1647342"/>
            <a:chExt cx="1289173" cy="1281137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33F0A8A-3B11-6F45-114B-44B254625A1F}"/>
                </a:ext>
              </a:extLst>
            </p:cNvPr>
            <p:cNvSpPr/>
            <p:nvPr/>
          </p:nvSpPr>
          <p:spPr>
            <a:xfrm>
              <a:off x="4183487" y="1740063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212B6C68-886D-32E7-8892-DC8E1B131E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82730" y="1647342"/>
              <a:ext cx="1219200" cy="12192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ABD475-BB0E-7C9F-61A2-2EFF861721C8}"/>
              </a:ext>
            </a:extLst>
          </p:cNvPr>
          <p:cNvGrpSpPr/>
          <p:nvPr/>
        </p:nvGrpSpPr>
        <p:grpSpPr>
          <a:xfrm>
            <a:off x="12046898" y="2644264"/>
            <a:ext cx="1887584" cy="1921706"/>
            <a:chOff x="8031265" y="1647342"/>
            <a:chExt cx="1258389" cy="1281137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8B7CFB9-766D-A3A1-525F-EADEF0B3759B}"/>
                </a:ext>
              </a:extLst>
            </p:cNvPr>
            <p:cNvSpPr/>
            <p:nvPr/>
          </p:nvSpPr>
          <p:spPr>
            <a:xfrm>
              <a:off x="8101238" y="1740063"/>
              <a:ext cx="1188416" cy="118841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70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445D9942-6AAF-D3C7-5440-EAE00470C0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31265" y="1647342"/>
              <a:ext cx="1219200" cy="1219200"/>
            </a:xfrm>
            <a:prstGeom prst="rect">
              <a:avLst/>
            </a:prstGeom>
          </p:spPr>
        </p:pic>
      </p:grpSp>
      <p:pic>
        <p:nvPicPr>
          <p:cNvPr id="30" name="Picture 4">
            <a:extLst>
              <a:ext uri="{FF2B5EF4-FFF2-40B4-BE49-F238E27FC236}">
                <a16:creationId xmlns:a16="http://schemas.microsoft.com/office/drawing/2014/main" id="{AEE9D519-9AFB-E78E-AB46-7800EACFE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7485" y="4071279"/>
            <a:ext cx="3402696" cy="2257122"/>
          </a:xfrm>
          <a:prstGeom prst="rect">
            <a:avLst/>
          </a:prstGeom>
          <a:noFill/>
          <a:ln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2052" descr="A map with red dots&#10;&#10;Description automatically generated">
            <a:extLst>
              <a:ext uri="{FF2B5EF4-FFF2-40B4-BE49-F238E27FC236}">
                <a16:creationId xmlns:a16="http://schemas.microsoft.com/office/drawing/2014/main" id="{EB214896-C3AD-D838-2498-E1CCE75200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2421" r="606" b="-2421"/>
          <a:stretch/>
        </p:blipFill>
        <p:spPr>
          <a:xfrm>
            <a:off x="12977039" y="6451766"/>
            <a:ext cx="4447446" cy="2257122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B1E6C63-19BA-B727-A5B5-1B195289BA8D}"/>
              </a:ext>
            </a:extLst>
          </p:cNvPr>
          <p:cNvSpPr txBox="1"/>
          <p:nvPr/>
        </p:nvSpPr>
        <p:spPr>
          <a:xfrm>
            <a:off x="14077484" y="4071280"/>
            <a:ext cx="2251775" cy="334707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75" i="1">
                <a:solidFill>
                  <a:prstClr val="white"/>
                </a:solidFill>
                <a:latin typeface="Arial" panose="020B0604020202020204"/>
              </a:rPr>
              <a:t>Landslide in Four Mile</a:t>
            </a:r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AECDAC01-3B07-1976-9351-08C218A94B72}"/>
              </a:ext>
            </a:extLst>
          </p:cNvPr>
          <p:cNvSpPr txBox="1"/>
          <p:nvPr/>
        </p:nvSpPr>
        <p:spPr>
          <a:xfrm>
            <a:off x="12921342" y="8708888"/>
            <a:ext cx="4558839" cy="507831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i="1">
                <a:solidFill>
                  <a:prstClr val="white"/>
                </a:solidFill>
                <a:latin typeface="Arial" panose="020B0604020202020204"/>
              </a:rPr>
              <a:t>Locations of selected landslide occurrences from the Kentucky Geological Survey landslide inventory.</a:t>
            </a:r>
          </a:p>
        </p:txBody>
      </p:sp>
      <p:pic>
        <p:nvPicPr>
          <p:cNvPr id="4" name="Picture 3" descr="A fire on the road&#10;&#10;Description automatically generated">
            <a:extLst>
              <a:ext uri="{FF2B5EF4-FFF2-40B4-BE49-F238E27FC236}">
                <a16:creationId xmlns:a16="http://schemas.microsoft.com/office/drawing/2014/main" id="{E565EA2F-B5FA-DC38-92EE-398120DE22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2862" y="4852211"/>
            <a:ext cx="4114799" cy="27360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EAC38B-A6D6-0EFE-7114-B52CEEF2309C}"/>
              </a:ext>
            </a:extLst>
          </p:cNvPr>
          <p:cNvSpPr txBox="1"/>
          <p:nvPr/>
        </p:nvSpPr>
        <p:spPr>
          <a:xfrm>
            <a:off x="7156646" y="7582453"/>
            <a:ext cx="4111580" cy="623248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75" i="1">
                <a:solidFill>
                  <a:prstClr val="white"/>
                </a:solidFill>
                <a:latin typeface="Arial" panose="020B0604020202020204"/>
                <a:cs typeface="Arial"/>
              </a:rPr>
              <a:t>Wildfire crossing a road from Kentucky Emergency Management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FFE51-04FF-A416-C7CC-F77BB17757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9241" y="4705051"/>
            <a:ext cx="2853492" cy="42802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E82C59-80AF-3DF9-6F4F-CF65B81BE3AA}"/>
              </a:ext>
            </a:extLst>
          </p:cNvPr>
          <p:cNvSpPr txBox="1"/>
          <p:nvPr/>
        </p:nvSpPr>
        <p:spPr>
          <a:xfrm>
            <a:off x="1919243" y="4731325"/>
            <a:ext cx="2853492" cy="380873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75" i="1">
                <a:solidFill>
                  <a:prstClr val="white"/>
                </a:solidFill>
                <a:latin typeface="Arial" panose="020B0604020202020204"/>
                <a:cs typeface="Arial"/>
              </a:rPr>
              <a:t>KYTC Road Crew in D1</a:t>
            </a:r>
          </a:p>
        </p:txBody>
      </p:sp>
    </p:spTree>
    <p:extLst>
      <p:ext uri="{BB962C8B-B14F-4D97-AF65-F5344CB8AC3E}">
        <p14:creationId xmlns:p14="http://schemas.microsoft.com/office/powerpoint/2010/main" val="2784393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Future Hazards and Impacts on Transportation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B2A9066-D5FE-8AFA-A284-3B0E73C34D5A}"/>
              </a:ext>
            </a:extLst>
          </p:cNvPr>
          <p:cNvSpPr txBox="1"/>
          <p:nvPr/>
        </p:nvSpPr>
        <p:spPr>
          <a:xfrm>
            <a:off x="856648" y="2392604"/>
            <a:ext cx="2541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cs typeface="Arial" panose="020B0604020202020204" pitchFamily="34" charset="0"/>
              </a:rPr>
              <a:t>More Intense Precipitation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CDEDD1-6BB4-44A9-1EB1-AEE4DC7F0FD0}"/>
              </a:ext>
            </a:extLst>
          </p:cNvPr>
          <p:cNvSpPr txBox="1"/>
          <p:nvPr/>
        </p:nvSpPr>
        <p:spPr>
          <a:xfrm>
            <a:off x="5433463" y="2392604"/>
            <a:ext cx="2541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cs typeface="Arial" panose="020B0604020202020204" pitchFamily="34" charset="0"/>
              </a:rPr>
              <a:t>Higher Flood Flows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FFAB63-D06F-ED6E-BBB3-D9B455B4A292}"/>
              </a:ext>
            </a:extLst>
          </p:cNvPr>
          <p:cNvSpPr txBox="1"/>
          <p:nvPr/>
        </p:nvSpPr>
        <p:spPr>
          <a:xfrm>
            <a:off x="9463023" y="2399853"/>
            <a:ext cx="3151638" cy="969496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latin typeface="Arial"/>
                <a:cs typeface="Arial"/>
              </a:rPr>
              <a:t>Increased Wildfire Chances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A858AF-0CEF-B553-F778-47827C9A8E1D}"/>
              </a:ext>
            </a:extLst>
          </p:cNvPr>
          <p:cNvSpPr txBox="1"/>
          <p:nvPr/>
        </p:nvSpPr>
        <p:spPr>
          <a:xfrm>
            <a:off x="7131758" y="6317652"/>
            <a:ext cx="3764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cs typeface="Arial" panose="020B0604020202020204" pitchFamily="34" charset="0"/>
              </a:rPr>
              <a:t>Increased Landslide Potential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25FD0E-7C40-DA14-9D5F-E328CD49F46E}"/>
              </a:ext>
            </a:extLst>
          </p:cNvPr>
          <p:cNvSpPr txBox="1"/>
          <p:nvPr/>
        </p:nvSpPr>
        <p:spPr>
          <a:xfrm>
            <a:off x="2585209" y="6317652"/>
            <a:ext cx="3571877" cy="969496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latin typeface="Arial"/>
                <a:cs typeface="Arial"/>
              </a:rPr>
              <a:t>Extreme Temperatures</a:t>
            </a:r>
            <a:endParaRPr lang="en-US" sz="2700" b="1">
              <a:solidFill>
                <a:srgbClr val="003764"/>
              </a:solidFill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F82ED97-DE9A-48BD-3EE8-FDEAFA143938}"/>
              </a:ext>
            </a:extLst>
          </p:cNvPr>
          <p:cNvSpPr txBox="1"/>
          <p:nvPr/>
        </p:nvSpPr>
        <p:spPr>
          <a:xfrm>
            <a:off x="13857512" y="2392602"/>
            <a:ext cx="3764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cs typeface="Arial" panose="020B0604020202020204" pitchFamily="34" charset="0"/>
              </a:rPr>
              <a:t>Increased Intensity of Snow &amp; Ice Events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B1177BD7-CF5C-9964-B7BE-0B74E964A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400" y="3571988"/>
            <a:ext cx="3357563" cy="2643188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091A5C6E-9CD6-9DA1-05E0-442F84B187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8566" y="3571988"/>
            <a:ext cx="3514725" cy="2557463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FA1269BC-B225-C950-F03A-322CFBBEF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1629" y="3553965"/>
            <a:ext cx="2886075" cy="200025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0E9991DB-69B2-80DF-2627-CCDE4F8BDC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92456" y="7490024"/>
            <a:ext cx="2843213" cy="20431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38564B-62FB-2E17-D961-F4C451219D6A}"/>
              </a:ext>
            </a:extLst>
          </p:cNvPr>
          <p:cNvSpPr txBox="1"/>
          <p:nvPr/>
        </p:nvSpPr>
        <p:spPr>
          <a:xfrm>
            <a:off x="11289077" y="6317652"/>
            <a:ext cx="3764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700" b="1">
                <a:solidFill>
                  <a:srgbClr val="003764"/>
                </a:solidFill>
                <a:cs typeface="Arial" panose="020B0604020202020204" pitchFamily="34" charset="0"/>
              </a:rPr>
              <a:t>Increased Drought Potential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3A8535D-6F1A-27FC-BC70-E78783C096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46352" y="7582892"/>
            <a:ext cx="2471738" cy="185737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18E0E02-5D66-78A7-7B7B-219857219D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5209" y="7282854"/>
            <a:ext cx="3529013" cy="245745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E4BFE4F-9B20-B876-2D25-EC72154890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02338" y="3553965"/>
            <a:ext cx="3529013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28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C4E711F-750C-28C1-9013-CC715051A950}"/>
              </a:ext>
            </a:extLst>
          </p:cNvPr>
          <p:cNvSpPr/>
          <p:nvPr/>
        </p:nvSpPr>
        <p:spPr>
          <a:xfrm>
            <a:off x="981775" y="3413065"/>
            <a:ext cx="7940843" cy="62146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D2A3814-F7FD-1995-35E3-DC9CCCA543C1}"/>
              </a:ext>
            </a:extLst>
          </p:cNvPr>
          <p:cNvSpPr/>
          <p:nvPr/>
        </p:nvSpPr>
        <p:spPr>
          <a:xfrm>
            <a:off x="9355762" y="3413065"/>
            <a:ext cx="7940843" cy="621461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Collective Hazard Impacts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C7CEFC7-6303-07D1-750A-0E680438C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398" y="2354524"/>
            <a:ext cx="16603580" cy="8651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000" b="1">
                <a:solidFill>
                  <a:schemeClr val="accent2"/>
                </a:solidFill>
              </a:rPr>
              <a:t>Compromised system reliability, public safety and increased costs on taxpayers</a:t>
            </a:r>
            <a:r>
              <a:rPr lang="en-US" sz="3600" b="1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FF2A23-AA29-52E1-E7F8-DCA05258923D}"/>
              </a:ext>
            </a:extLst>
          </p:cNvPr>
          <p:cNvSpPr txBox="1"/>
          <p:nvPr/>
        </p:nvSpPr>
        <p:spPr>
          <a:xfrm>
            <a:off x="1703234" y="3730791"/>
            <a:ext cx="6497918" cy="4385816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r>
              <a:rPr lang="en-US" sz="3600" b="1"/>
              <a:t>Impacts on System Users</a:t>
            </a: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More difficult driving conditions</a:t>
            </a:r>
            <a:endParaRPr lang="en-US" sz="3000">
              <a:cs typeface="Arial"/>
            </a:endParaRP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Less comfort for transit users</a:t>
            </a:r>
            <a:endParaRPr lang="en-US" sz="3000">
              <a:cs typeface="Arial"/>
            </a:endParaRP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Decreased roadway safety</a:t>
            </a:r>
            <a:endParaRPr lang="en-US" sz="3000">
              <a:cs typeface="Arial"/>
            </a:endParaRP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Increased rerouting and delays</a:t>
            </a:r>
            <a:endParaRPr lang="en-US" sz="3000">
              <a:cs typeface="Arial"/>
            </a:endParaRP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Economic impacts from reduced access to places and disruptions to goods movements</a:t>
            </a:r>
            <a:endParaRPr lang="en-US"/>
          </a:p>
          <a:p>
            <a:pPr>
              <a:buClr>
                <a:schemeClr val="accent3"/>
              </a:buClr>
            </a:pPr>
            <a:endParaRPr lang="en-US" sz="30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C534D0-4E77-80E0-6E83-719CD68223E3}"/>
              </a:ext>
            </a:extLst>
          </p:cNvPr>
          <p:cNvSpPr txBox="1"/>
          <p:nvPr/>
        </p:nvSpPr>
        <p:spPr>
          <a:xfrm>
            <a:off x="10086850" y="3730791"/>
            <a:ext cx="64979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Impacts on KYTC</a:t>
            </a: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More frequent and costly maintenance and repairs</a:t>
            </a: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More challenging operations environment</a:t>
            </a: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3000"/>
              <a:t>Increase in unsafe conditions for staff</a:t>
            </a:r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n-US" sz="3000"/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n-US" sz="3000"/>
          </a:p>
          <a:p>
            <a:pPr marL="428625" indent="-428625">
              <a:buClr>
                <a:schemeClr val="accent3"/>
              </a:buClr>
              <a:buFont typeface="Wingdings" panose="05000000000000000000" pitchFamily="2" charset="2"/>
              <a:buChar char="ü"/>
            </a:pPr>
            <a:endParaRPr lang="en-US" sz="30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9696560-C4BF-CFAF-E4A1-4DB9FDE8A0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24670" y="6679385"/>
            <a:ext cx="6163407" cy="291075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F07081C-F465-1D53-13B6-909BC31ABC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9035" y="7932478"/>
            <a:ext cx="7546313" cy="155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3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199D6-FA90-6645-FA68-B7BD9CE82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7350CA46-F8CA-73EF-1770-1C86EE1B2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A0F764DB-84B2-7D75-B95A-213A54916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7C860E05-CC81-4400-B703-65FD35BDC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91594E-EAA2-F961-C1CE-E5DEDAB352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7308" y="49984"/>
            <a:ext cx="14706600" cy="988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76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780EAC7-A834-4154-6ED2-E1DC7599C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9CB6D27-DC40-C840-B883-5EC32BE08B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53788AE-75C9-369D-E841-3A994A404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C2B2D187-560C-0EC8-C764-3C2E7977F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A0EEF61-F88D-667F-CA04-C90CEC613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2231380"/>
          </a:xfrm>
        </p:spPr>
        <p:txBody>
          <a:bodyPr/>
          <a:lstStyle/>
          <a:p>
            <a:r>
              <a:rPr lang="en-US" dirty="0"/>
              <a:t>D10 &amp; D12 Rockfall Mitigation Studies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B7F88A8E-8D26-7859-C6C3-1E2E9E5B454D}"/>
              </a:ext>
            </a:extLst>
          </p:cNvPr>
          <p:cNvSpPr txBox="1">
            <a:spLocks/>
          </p:cNvSpPr>
          <p:nvPr/>
        </p:nvSpPr>
        <p:spPr>
          <a:xfrm>
            <a:off x="7772400" y="8496300"/>
            <a:ext cx="7955280" cy="9417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/>
              <a:t>(some content by Copilot)</a:t>
            </a:r>
          </a:p>
        </p:txBody>
      </p:sp>
    </p:spTree>
    <p:extLst>
      <p:ext uri="{BB962C8B-B14F-4D97-AF65-F5344CB8AC3E}">
        <p14:creationId xmlns:p14="http://schemas.microsoft.com/office/powerpoint/2010/main" val="1703890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BD5CD2-2A59-5C7F-47B1-B82321FFA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E8F168F7-1D23-E3AE-B801-BA442231596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2EFD8723-AEE1-139D-5E38-5DAF5720B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F8764BF-75E2-8C55-3C69-EF0DE69652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D277B0B-12EF-9564-6BC7-7564142AE6D4}"/>
              </a:ext>
            </a:extLst>
          </p:cNvPr>
          <p:cNvSpPr txBox="1"/>
          <p:nvPr/>
        </p:nvSpPr>
        <p:spPr>
          <a:xfrm>
            <a:off x="1321741" y="4914900"/>
            <a:ext cx="151638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lang="en-US" sz="4200" dirty="0"/>
              <a:t>Rockfalls and </a:t>
            </a:r>
            <a:r>
              <a:rPr lang="en-US" sz="4200" dirty="0" err="1"/>
              <a:t>roadslide</a:t>
            </a:r>
            <a:r>
              <a:rPr lang="en-US" sz="4200" dirty="0"/>
              <a:t> h</a:t>
            </a:r>
            <a:r>
              <a:rPr sz="4200" dirty="0"/>
              <a:t>azards cause closures, detours, and safety risks across our network.</a:t>
            </a:r>
          </a:p>
          <a:p>
            <a:pPr marL="571500" indent="-5715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sz="4200" dirty="0"/>
              <a:t>2,947 records → 1,112 unique sites → ~300 desktop‑ranked → 50 field checks → Top 15 for action.</a:t>
            </a:r>
          </a:p>
          <a:p>
            <a:pPr marL="571500" indent="-571500"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pPr>
            <a:r>
              <a:rPr sz="4200" dirty="0"/>
              <a:t>Ranking blends engineering risk with network importance (SHIFT) so we fix the most impactful places first.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76FD4-EF16-5EF0-20A9-9D59D40D7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213388"/>
            <a:ext cx="8795235" cy="4488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698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076B8-C804-6B1A-BD4C-5381F995A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1D662C0B-5088-0379-266A-EA87A9B4A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9EA0BF96-EC40-E4DB-7849-910941E8E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8526B2D4-DFD3-C984-BE3D-96F53B902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7E5C50-1947-2E38-27A0-CBE8B21B13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9400" y="-58692"/>
            <a:ext cx="1381535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190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849E3-4D67-0C1B-5866-5625BD91E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2504BD48-4A3F-4815-2A11-FD90CE1FE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5657654C-7A85-F9C1-47FC-99DFDF7CF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5942B917-3A7D-4665-6908-FFD2D2ACA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6A0FEC-2FA1-257C-A645-28EBE9A32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700" y="0"/>
            <a:ext cx="160466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64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2A1FF-3237-EA8A-F0C7-F75D02CE9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57EE3248-99C6-2D63-ABAA-BF750DE33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8509B33D-CEA7-44BA-CDAF-1AD2065F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A1F5B393-161C-A4BB-B9B6-4626E8B71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656A048-1756-5258-5582-7D12C371149F}"/>
              </a:ext>
            </a:extLst>
          </p:cNvPr>
          <p:cNvSpPr txBox="1">
            <a:spLocks/>
          </p:cNvSpPr>
          <p:nvPr/>
        </p:nvSpPr>
        <p:spPr>
          <a:xfrm>
            <a:off x="1610888" y="1027026"/>
            <a:ext cx="15011400" cy="3904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Outcome: a clear, defendable priority list to program projects and pursue funding.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3682E-7014-2783-EFB5-C98980A619CC}"/>
              </a:ext>
            </a:extLst>
          </p:cNvPr>
          <p:cNvSpPr txBox="1"/>
          <p:nvPr/>
        </p:nvSpPr>
        <p:spPr>
          <a:xfrm>
            <a:off x="3200400" y="2896447"/>
            <a:ext cx="998220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>
                <a:solidFill>
                  <a:srgbClr val="000000"/>
                </a:solidFill>
              </a:defRPr>
            </a:pPr>
            <a:r>
              <a:rPr dirty="0"/>
              <a:t>Short‑term (0–2 yrs): targeted clean‑ups and scaling; add fencing or mesh where it buys safety now.</a:t>
            </a:r>
            <a:endParaRPr lang="en-US" dirty="0"/>
          </a:p>
          <a:p>
            <a:pPr>
              <a:defRPr sz="2800">
                <a:solidFill>
                  <a:srgbClr val="000000"/>
                </a:solidFill>
              </a:defRPr>
            </a:pPr>
            <a:endParaRPr dirty="0"/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dirty="0"/>
              <a:t>Medium‑term (2–5 yrs): program projects (walls, mesh, catchment improvements) in the Highway Plan.</a:t>
            </a:r>
            <a:endParaRPr lang="en-US" dirty="0"/>
          </a:p>
          <a:p>
            <a:pPr>
              <a:defRPr sz="2800">
                <a:solidFill>
                  <a:srgbClr val="000000"/>
                </a:solidFill>
              </a:defRPr>
            </a:pPr>
            <a:endParaRPr dirty="0"/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dirty="0"/>
              <a:t>Long‑term (5+ yrs): complex sites needing design &amp; permits — package and bundle to cut mobilization costs.</a:t>
            </a:r>
            <a:endParaRPr lang="en-US" dirty="0"/>
          </a:p>
          <a:p>
            <a:pPr>
              <a:defRPr sz="2800">
                <a:solidFill>
                  <a:srgbClr val="000000"/>
                </a:solidFill>
              </a:defRPr>
            </a:pPr>
            <a:endParaRPr dirty="0"/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dirty="0"/>
              <a:t>Value for money: several priority sites show BCR &gt; 1.5 — good candidates for competitive funding.</a:t>
            </a:r>
            <a:endParaRPr lang="en-US" dirty="0"/>
          </a:p>
          <a:p>
            <a:pPr>
              <a:defRPr sz="2800">
                <a:solidFill>
                  <a:srgbClr val="000000"/>
                </a:solidFill>
              </a:defRPr>
            </a:pPr>
            <a:endParaRPr dirty="0"/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dirty="0"/>
              <a:t>Do the basics early: confirm permits (404/401, USFWS, Section 106) and bat tree‑clearing windows to avoid delays.</a:t>
            </a:r>
          </a:p>
        </p:txBody>
      </p:sp>
    </p:spTree>
    <p:extLst>
      <p:ext uri="{BB962C8B-B14F-4D97-AF65-F5344CB8AC3E}">
        <p14:creationId xmlns:p14="http://schemas.microsoft.com/office/powerpoint/2010/main" val="3180150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ABC435-3B80-5104-F2C4-ECDAF4004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464FFBB-0FC9-4D74-DB5A-1A8AFCCFEC6C}"/>
              </a:ext>
            </a:extLst>
          </p:cNvPr>
          <p:cNvGrpSpPr>
            <a:grpSpLocks/>
          </p:cNvGrpSpPr>
          <p:nvPr/>
        </p:nvGrpSpPr>
        <p:grpSpPr bwMode="auto">
          <a:xfrm>
            <a:off x="-2177" y="-115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4162632-B2FA-79AD-058E-9F249146C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2FBB8436-CC3E-29CF-6176-836EC033C6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F84998A-96D2-C048-ADA7-8FF76A181062}"/>
              </a:ext>
            </a:extLst>
          </p:cNvPr>
          <p:cNvSpPr txBox="1"/>
          <p:nvPr/>
        </p:nvSpPr>
        <p:spPr>
          <a:xfrm>
            <a:off x="914400" y="3958717"/>
            <a:ext cx="6073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D10 Study QR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7B73A8-C09E-94EC-4ED8-800D878F8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62500"/>
            <a:ext cx="4762500" cy="4762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0C13DF-D57E-E627-4111-9C25540E5ABD}"/>
              </a:ext>
            </a:extLst>
          </p:cNvPr>
          <p:cNvSpPr txBox="1"/>
          <p:nvPr/>
        </p:nvSpPr>
        <p:spPr>
          <a:xfrm>
            <a:off x="10439400" y="78867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Interactive Map QR Code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BCE988-2C38-F798-7B4D-7FA61896C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489" y="3066820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92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39D6EC8-B309-3D06-1D5F-6522940FF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90A37D6E-E5ED-514C-093B-93E991AB7D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F581FE87-F772-6324-21C7-FA2C0AC76D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68ED659D-6D53-2B02-8370-24DC12690C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845E7D-2F17-48BB-7E95-FFD01846D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Roadside Barrier Study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4BD5D085-E280-B2BD-78D6-1315B3C9DFC2}"/>
              </a:ext>
            </a:extLst>
          </p:cNvPr>
          <p:cNvSpPr txBox="1">
            <a:spLocks/>
          </p:cNvSpPr>
          <p:nvPr/>
        </p:nvSpPr>
        <p:spPr>
          <a:xfrm>
            <a:off x="7772400" y="8496300"/>
            <a:ext cx="7955280" cy="9417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/>
              <a:t>(some content by Copilot)</a:t>
            </a:r>
          </a:p>
        </p:txBody>
      </p:sp>
    </p:spTree>
    <p:extLst>
      <p:ext uri="{BB962C8B-B14F-4D97-AF65-F5344CB8AC3E}">
        <p14:creationId xmlns:p14="http://schemas.microsoft.com/office/powerpoint/2010/main" val="1345723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8695" y="5326857"/>
            <a:ext cx="18123693" cy="923330"/>
          </a:xfrm>
        </p:spPr>
        <p:txBody>
          <a:bodyPr/>
          <a:lstStyle/>
          <a:p>
            <a:r>
              <a:rPr sz="6000" dirty="0"/>
              <a:t>Pilot highlights — what we learned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057400"/>
            <a:ext cx="31019838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000000"/>
                </a:solidFill>
              </a:defRPr>
            </a:pPr>
            <a:r>
              <a:rPr sz="4200"/>
              <a:t>Routes: KY‑8, KY‑11, KY‑36, KY‑190, US‑31E, US‑119.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sz="4200"/>
              <a:t>Initial counts (assets): Guardrails 63; End Treatments 94; Transitions 7; Concrete Barriers 2; Crash Cushions 4; Continuations 24.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sz="4200"/>
              <a:t>Fixing data issues: errant sessions, height/offset calcs, incomplete imagery.</a:t>
            </a:r>
          </a:p>
          <a:p>
            <a:pPr>
              <a:defRPr sz="2800">
                <a:solidFill>
                  <a:srgbClr val="000000"/>
                </a:solidFill>
              </a:defRPr>
            </a:pPr>
            <a:r>
              <a:rPr sz="4200"/>
              <a:t>Improvements: QC layer; parent‑child relationships; limited street‑view checks.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1247119" y="2057400"/>
          <a:ext cx="6217464" cy="713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133BFF3-B236-904E-1A78-A9F2A7682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67C5C50E-E91B-EB3B-6FF0-EF595FCA2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5819BC2F-F9AD-DC89-5D95-75A230502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93575744-BD09-095F-9226-2380D1196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1A726E0-7846-AD91-C115-B5D8E0D47EF9}"/>
              </a:ext>
            </a:extLst>
          </p:cNvPr>
          <p:cNvSpPr txBox="1">
            <a:spLocks/>
          </p:cNvSpPr>
          <p:nvPr/>
        </p:nvSpPr>
        <p:spPr>
          <a:xfrm>
            <a:off x="6553200" y="266204"/>
            <a:ext cx="82296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dirty="0"/>
              <a:t>Why we’re doing this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8583C1-93B8-59CB-5981-9BACA6474F7C}"/>
              </a:ext>
            </a:extLst>
          </p:cNvPr>
          <p:cNvSpPr txBox="1"/>
          <p:nvPr/>
        </p:nvSpPr>
        <p:spPr>
          <a:xfrm>
            <a:off x="775971" y="2705100"/>
            <a:ext cx="7920354" cy="440120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defRPr sz="2800">
                <a:solidFill>
                  <a:srgbClr val="3C3C3C"/>
                </a:solidFill>
              </a:defRPr>
            </a:pPr>
            <a:r>
              <a:rPr sz="4000" dirty="0">
                <a:solidFill>
                  <a:srgbClr val="3C3C3C"/>
                </a:solidFill>
              </a:rPr>
              <a:t>• Today’s inventory is uneven and not centralized.</a:t>
            </a:r>
          </a:p>
          <a:p>
            <a:pPr algn="l">
              <a:defRPr sz="2800">
                <a:solidFill>
                  <a:srgbClr val="3C3C3C"/>
                </a:solidFill>
              </a:defRPr>
            </a:pPr>
            <a:r>
              <a:rPr sz="4000" dirty="0">
                <a:solidFill>
                  <a:srgbClr val="3C3C3C"/>
                </a:solidFill>
              </a:rPr>
              <a:t>• Use KYTC LiDAR and imagery to locate/describe assets without putting crews in traffic.</a:t>
            </a:r>
          </a:p>
          <a:p>
            <a:pPr algn="l">
              <a:defRPr sz="2800">
                <a:solidFill>
                  <a:srgbClr val="3C3C3C"/>
                </a:solidFill>
              </a:defRPr>
            </a:pPr>
            <a:r>
              <a:rPr sz="4000" dirty="0">
                <a:solidFill>
                  <a:srgbClr val="3C3C3C"/>
                </a:solidFill>
              </a:rPr>
              <a:t>• Find and plan replacements for older/pre‑NCHRP</a:t>
            </a:r>
            <a:r>
              <a:rPr lang="en-US" sz="4000" dirty="0">
                <a:solidFill>
                  <a:srgbClr val="3C3C3C"/>
                </a:solidFill>
              </a:rPr>
              <a:t> </a:t>
            </a:r>
            <a:r>
              <a:rPr sz="4000" dirty="0">
                <a:solidFill>
                  <a:srgbClr val="3C3C3C"/>
                </a:solidFill>
              </a:rPr>
              <a:t>350 hardware.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CD9B1A-AAB7-61D0-F896-4BE0A55BBE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594" y="1333500"/>
            <a:ext cx="8915400" cy="669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7393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85B9B8-2A0B-925B-CE49-BFA2F80D8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C6F11EB5-D2E3-4591-24F5-B35795B69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CF791EB3-917F-9590-95B1-6151F8276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0E035279-9304-B69B-236D-1BD4C0EBE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2FD2A34-D1BA-CC49-4864-7CACA3E7F35C}"/>
              </a:ext>
            </a:extLst>
          </p:cNvPr>
          <p:cNvSpPr txBox="1">
            <a:spLocks/>
          </p:cNvSpPr>
          <p:nvPr/>
        </p:nvSpPr>
        <p:spPr>
          <a:xfrm>
            <a:off x="6553200" y="266204"/>
            <a:ext cx="8229600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dirty="0"/>
              <a:t>What we’re doing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640480-1A10-C199-0345-F49680EEF29E}"/>
              </a:ext>
            </a:extLst>
          </p:cNvPr>
          <p:cNvSpPr txBox="1"/>
          <p:nvPr/>
        </p:nvSpPr>
        <p:spPr>
          <a:xfrm>
            <a:off x="775971" y="2705100"/>
            <a:ext cx="7920354" cy="563231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Build the ID guide + data dictionary; run a short urban + rural pilot.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Extract from KYTC data; add attributes + condition; target 95% QA/QC.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Trimble app for field updates; documentation, training; turnover to KYTC GIS/OMS.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9FB707-D7BB-9521-1FB0-3F8B14E48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5704" y="1714500"/>
            <a:ext cx="8696325" cy="58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12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A77E4-0A4A-9592-97E5-6E2F5F4AB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CF604EE6-5EC3-2EBC-08E7-A630808D4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DC2B5FC6-3F76-EAE8-49D5-9C5ACB9A9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FB7175C2-C65F-EC75-1EF4-B52F2863A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2F0AD42-2680-2FF3-8AF2-FB0FC65DFD38}"/>
              </a:ext>
            </a:extLst>
          </p:cNvPr>
          <p:cNvSpPr txBox="1">
            <a:spLocks/>
          </p:cNvSpPr>
          <p:nvPr/>
        </p:nvSpPr>
        <p:spPr>
          <a:xfrm>
            <a:off x="6203950" y="258822"/>
            <a:ext cx="124968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Partnering — Planning + Maintenance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F1AE72-DC07-497B-0FE7-63EB386D1A12}"/>
              </a:ext>
            </a:extLst>
          </p:cNvPr>
          <p:cNvSpPr txBox="1"/>
          <p:nvPr/>
        </p:nvSpPr>
        <p:spPr>
          <a:xfrm>
            <a:off x="775971" y="2705100"/>
            <a:ext cx="7920354" cy="624786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Align inspection criteria with Maintenance priorities.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Use Priority 1/2 defects only (actionable).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Add speed‑based qualifiers where needed (e.g., obstacles, curb offsets).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Flag program decisions: Type 7 turndown ends, prong reflectors, post backfill.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D0569-2929-D2E9-A6C4-36AF61438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10600" y="1786732"/>
            <a:ext cx="9115815" cy="490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23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EA14C-BEF3-D4D6-8A56-40DDB7F72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5EE8F9E-826A-237D-4B20-E99D44313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C15B9968-D0A5-9A49-1470-5E2C133B2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159EC78-82CC-2C11-A387-DCD5F1AF5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173E70D-321D-433C-C855-4B34CA18BB9A}"/>
              </a:ext>
            </a:extLst>
          </p:cNvPr>
          <p:cNvSpPr txBox="1">
            <a:spLocks/>
          </p:cNvSpPr>
          <p:nvPr/>
        </p:nvSpPr>
        <p:spPr>
          <a:xfrm>
            <a:off x="6203950" y="258822"/>
            <a:ext cx="1249680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Pilot overview and initial findings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F1D75A-1F3B-1B63-0632-7E9E3AF3F6AE}"/>
              </a:ext>
            </a:extLst>
          </p:cNvPr>
          <p:cNvSpPr txBox="1"/>
          <p:nvPr/>
        </p:nvSpPr>
        <p:spPr>
          <a:xfrm>
            <a:off x="775971" y="2705100"/>
            <a:ext cx="7920354" cy="563231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Pilot routes: KY 8, KY 11, KY 36, KY 190, US 31E, US 119.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Initial assets: Guardrails 63; End Treatments 94; Transitions 7; Concrete Barriers 2; Crash Cushions 4; Continuations 24.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Data issues addressed: errant sessions; offset/height calc; incomplete imagery.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F5EAEC-675C-23A3-62A9-A63B052D1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0" y="2247900"/>
            <a:ext cx="7187186" cy="5304004"/>
          </a:xfrm>
          <a:prstGeom prst="rect">
            <a:avLst/>
          </a:prstGeom>
          <a:ln w="38100">
            <a:solidFill>
              <a:srgbClr val="0341BA"/>
            </a:solidFill>
          </a:ln>
        </p:spPr>
      </p:pic>
    </p:spTree>
    <p:extLst>
      <p:ext uri="{BB962C8B-B14F-4D97-AF65-F5344CB8AC3E}">
        <p14:creationId xmlns:p14="http://schemas.microsoft.com/office/powerpoint/2010/main" val="2028191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57B7A3-5B5D-EA48-53B8-B21525BB7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B5B591E4-AB11-BC15-AC7D-009D09EFB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9819384E-9B5A-2599-0B6E-08805A49E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2D6B27D-0EDE-3F8C-76F6-B1C192196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5CC0B0-26DA-94E3-BE6E-ED18C51BBF13}"/>
              </a:ext>
            </a:extLst>
          </p:cNvPr>
          <p:cNvSpPr txBox="1">
            <a:spLocks/>
          </p:cNvSpPr>
          <p:nvPr/>
        </p:nvSpPr>
        <p:spPr>
          <a:xfrm>
            <a:off x="6203950" y="258822"/>
            <a:ext cx="1147445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Reference Guide — Identification &amp; Inspection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BECFFC-0CC6-AC1F-6300-4F2649079F9E}"/>
              </a:ext>
            </a:extLst>
          </p:cNvPr>
          <p:cNvSpPr txBox="1"/>
          <p:nvPr/>
        </p:nvSpPr>
        <p:spPr>
          <a:xfrm>
            <a:off x="775971" y="2705100"/>
            <a:ext cx="7920354" cy="563231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KYTC‑tailored identification pages (guardrail, transitions, crash cushions, cable).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Inspection tables focus on Priority 1/2 defects.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Actionable attributes: curb/delineation, </a:t>
            </a:r>
            <a:r>
              <a:rPr lang="en-US" sz="4000" dirty="0" err="1">
                <a:solidFill>
                  <a:srgbClr val="3C3C3C"/>
                </a:solidFill>
              </a:rPr>
              <a:t>blockouts</a:t>
            </a:r>
            <a:r>
              <a:rPr lang="en-US" sz="4000" dirty="0">
                <a:solidFill>
                  <a:srgbClr val="3C3C3C"/>
                </a:solidFill>
              </a:rPr>
              <a:t>, struts, </a:t>
            </a:r>
            <a:r>
              <a:rPr lang="en-US" sz="4000" dirty="0" err="1">
                <a:solidFill>
                  <a:srgbClr val="3C3C3C"/>
                </a:solidFill>
              </a:rPr>
              <a:t>rubrails</a:t>
            </a:r>
            <a:r>
              <a:rPr lang="en-US" sz="4000" dirty="0">
                <a:solidFill>
                  <a:srgbClr val="3C3C3C"/>
                </a:solidFill>
              </a:rPr>
              <a:t>, side panels, continuation notes.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793150-C1A8-9085-549E-40ED84177C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8279"/>
          <a:stretch>
            <a:fillRect/>
          </a:stretch>
        </p:blipFill>
        <p:spPr>
          <a:xfrm>
            <a:off x="10439400" y="2324100"/>
            <a:ext cx="4315342" cy="70722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937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CC2483-29BF-6D69-E958-10011EF9D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F56EC7DC-8565-79A1-A0AE-E0CF13F65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CC7533DB-67D1-1B28-7C9A-A3F9626A7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107F369-AD03-91D0-B93F-A9F8D65D1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905C5C5-9D79-B4D4-3CE3-0F67322F0772}"/>
              </a:ext>
            </a:extLst>
          </p:cNvPr>
          <p:cNvSpPr txBox="1">
            <a:spLocks/>
          </p:cNvSpPr>
          <p:nvPr/>
        </p:nvSpPr>
        <p:spPr>
          <a:xfrm>
            <a:off x="6203950" y="258822"/>
            <a:ext cx="11474450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 eaLnBrk="1" hangingPunct="1">
              <a:defRPr sz="6000" b="1" i="0">
                <a:solidFill>
                  <a:srgbClr val="0C79EE"/>
                </a:solidFill>
                <a:latin typeface="MicrogrammaExtDBol"/>
                <a:ea typeface="+mj-ea"/>
                <a:cs typeface="MicrogrammaExtDBol"/>
              </a:defRPr>
            </a:lvl1pPr>
            <a:lvl2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eaLnBrk="1" hangingPunct="1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400" dirty="0"/>
              <a:t>Expected outcomes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2BC469-C4CE-C0B2-60D8-03142BA31433}"/>
              </a:ext>
            </a:extLst>
          </p:cNvPr>
          <p:cNvSpPr txBox="1"/>
          <p:nvPr/>
        </p:nvSpPr>
        <p:spPr>
          <a:xfrm>
            <a:off x="775971" y="2705100"/>
            <a:ext cx="7920354" cy="624786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Statewide inventory: ~70,000 features over ~16,000 centerline miles.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Desktop condition + functional assessment; critical items reported via email + dashboard.</a:t>
            </a:r>
          </a:p>
          <a:p>
            <a:pPr>
              <a:defRPr sz="2800">
                <a:solidFill>
                  <a:srgbClr val="3C3C3C"/>
                </a:solidFill>
              </a:defRPr>
            </a:pPr>
            <a:r>
              <a:rPr lang="en-US" sz="4000" dirty="0">
                <a:solidFill>
                  <a:srgbClr val="3C3C3C"/>
                </a:solidFill>
              </a:rPr>
              <a:t>• Trimble app aligned to OMS database; decision trees; study documentation; integration to KYTC systems.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2AC9D-FE13-7E6B-D482-178B426D6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5400" y="2324100"/>
            <a:ext cx="9182606" cy="39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32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F24151-5135-732F-390A-3BD17A5BD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8DA2353-EF01-7D10-C4C1-EE4B5074D9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42E46BD4-3424-E7B5-E6E5-A37BBD7F5D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C7E38F8-7A55-56B6-7F25-A723BE77D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520AD8-6826-AE57-72C6-5380AA8DB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Geography Lesson</a:t>
            </a:r>
          </a:p>
        </p:txBody>
      </p:sp>
    </p:spTree>
    <p:extLst>
      <p:ext uri="{BB962C8B-B14F-4D97-AF65-F5344CB8AC3E}">
        <p14:creationId xmlns:p14="http://schemas.microsoft.com/office/powerpoint/2010/main" val="13992167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E0AB04F3-58F0-AA1F-1F67-AA3711DF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CFD9553-90B2-6DE1-45F0-D15A313E9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F2C88B6-7F20-8472-DEE6-BF94203F3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416662-1FB4-607A-1FAD-4D8912D857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4503" y="0"/>
            <a:ext cx="12298993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A17944A-FE62-AC6D-E780-55E036011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BE614FD-55DD-7659-43A7-232BD7B44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A9BDF41-635D-3A7C-7F03-D0BB81B11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ED165AF7-4ABA-A64C-0037-213AF4D8A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68C2A8-29ED-45F9-FC95-6FAE50A9D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3324" y="0"/>
            <a:ext cx="12261352" cy="1028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09F9D8-D32C-6010-801A-7710B2B7BB73}"/>
                  </a:ext>
                </a:extLst>
              </p14:cNvPr>
              <p14:cNvContentPartPr/>
              <p14:nvPr/>
            </p14:nvContentPartPr>
            <p14:xfrm>
              <a:off x="5224886" y="4063"/>
              <a:ext cx="2210400" cy="10250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09F9D8-D32C-6010-801A-7710B2B7BB7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06166" y="-14657"/>
                <a:ext cx="2248200" cy="1028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2072AD3-CCB3-BA60-C7F9-EACCF7797E50}"/>
                  </a:ext>
                </a:extLst>
              </p14:cNvPr>
              <p14:cNvContentPartPr/>
              <p14:nvPr/>
            </p14:nvContentPartPr>
            <p14:xfrm>
              <a:off x="4480406" y="-1463297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2072AD3-CCB3-BA60-C7F9-EACCF7797E5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74286" y="-1469417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6006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DE782B-1EC8-6A9D-2549-A5F5D1D6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A63475A5-E217-3F19-581F-B8C679089F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FB64D98-89AD-E0C0-02CA-A2C818227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7D680237-9BA6-D7B3-4D32-96957FC32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4D14EB-815F-29BD-1A1E-91F94B5CE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0412" y="0"/>
            <a:ext cx="12247176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5624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7917BF-07CF-CAFA-8BBC-28F3D337C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B473D1B-2125-5C63-F2CB-AA25AAC42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4A3676BB-566E-BF20-EC6E-43F146FB6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142E9179-5D40-C102-A9A7-E64CB134A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C0C58C-ACD8-F312-CE3B-302C064E00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407" y="0"/>
            <a:ext cx="12269186" cy="1028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C5F7F5F-8077-7CC8-C2BE-48869C98B003}"/>
                  </a:ext>
                </a:extLst>
              </p14:cNvPr>
              <p14:cNvContentPartPr/>
              <p14:nvPr/>
            </p14:nvContentPartPr>
            <p14:xfrm>
              <a:off x="3043646" y="-34097"/>
              <a:ext cx="12361680" cy="549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C5F7F5F-8077-7CC8-C2BE-48869C98B00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4566" y="-53177"/>
                <a:ext cx="12399480" cy="553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9326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817F5C9-6744-90BE-958E-2CB543E18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54B2CE6F-E46B-42C6-D925-6EB0A2801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18DAE26F-8A63-4146-D858-3357EBE9E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690C17A6-35AD-3E52-638C-2CEDA81A4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1DAAD3-87F3-35B1-85D1-477DE793A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407" y="0"/>
            <a:ext cx="12269186" cy="1028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6B495B1-5CCE-674C-4F2F-E18B0FAFA5F9}"/>
                  </a:ext>
                </a:extLst>
              </p14:cNvPr>
              <p14:cNvContentPartPr/>
              <p14:nvPr/>
            </p14:nvContentPartPr>
            <p14:xfrm>
              <a:off x="3043646" y="-34097"/>
              <a:ext cx="12361680" cy="549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6B495B1-5CCE-674C-4F2F-E18B0FAFA5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24566" y="-53177"/>
                <a:ext cx="12399480" cy="55332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090BAB0-F53E-5F72-11D0-E91B2128DC49}"/>
              </a:ext>
            </a:extLst>
          </p:cNvPr>
          <p:cNvSpPr/>
          <p:nvPr/>
        </p:nvSpPr>
        <p:spPr>
          <a:xfrm>
            <a:off x="3352800" y="8169683"/>
            <a:ext cx="6858000" cy="15819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Ohio River Low Water Mark</a:t>
            </a:r>
          </a:p>
          <a:p>
            <a:pPr algn="ctr"/>
            <a:r>
              <a:rPr lang="en-US" sz="4400" dirty="0"/>
              <a:t>1792</a:t>
            </a:r>
          </a:p>
        </p:txBody>
      </p:sp>
    </p:spTree>
    <p:extLst>
      <p:ext uri="{BB962C8B-B14F-4D97-AF65-F5344CB8AC3E}">
        <p14:creationId xmlns:p14="http://schemas.microsoft.com/office/powerpoint/2010/main" val="32885243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D6761F-F3CE-0998-8C59-4594E39AB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39A0EF6C-670D-178C-2618-76FE6429E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FA023B00-6D26-F4C7-8E16-2CD0EC564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CE8E7788-9CC2-DCD0-E56C-742A0DFEB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D59701-BAD9-C1AF-414E-782DD787F3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737" y="0"/>
            <a:ext cx="12300525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51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790CC98-F153-D704-65A8-DA80E9464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BA91CDF8-4766-1D22-7CDD-CCEF500E7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D504C860-B1BD-4E67-0FEE-8D30D92A9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02EF6275-2E8E-3F3F-350D-E1901EA3E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79B8CF-5423-152D-ABB0-3F1C5BAB7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048" y="0"/>
            <a:ext cx="12287904" cy="1028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205019E-D929-69A9-5BAF-DE9EB5575265}"/>
                  </a:ext>
                </a:extLst>
              </p14:cNvPr>
              <p14:cNvContentPartPr/>
              <p14:nvPr/>
            </p14:nvContentPartPr>
            <p14:xfrm>
              <a:off x="6005726" y="13063"/>
              <a:ext cx="9313560" cy="7498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205019E-D929-69A9-5BAF-DE9EB55752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77286" y="-15377"/>
                <a:ext cx="9370080" cy="755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025892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EB8F5EB-635E-DF9C-1C4E-47F5723BC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object 2">
            <a:extLst>
              <a:ext uri="{FF2B5EF4-FFF2-40B4-BE49-F238E27FC236}">
                <a16:creationId xmlns:a16="http://schemas.microsoft.com/office/drawing/2014/main" id="{D1C40BE9-4F5E-DF98-746B-2436658BB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6325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object 3">
            <a:extLst>
              <a:ext uri="{FF2B5EF4-FFF2-40B4-BE49-F238E27FC236}">
                <a16:creationId xmlns:a16="http://schemas.microsoft.com/office/drawing/2014/main" id="{20A9E59B-DE98-E886-A154-BB695724E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2350" y="6937375"/>
            <a:ext cx="5835650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object 4">
            <a:extLst>
              <a:ext uri="{FF2B5EF4-FFF2-40B4-BE49-F238E27FC236}">
                <a16:creationId xmlns:a16="http://schemas.microsoft.com/office/drawing/2014/main" id="{A4AB7ACF-F320-C56E-79F8-21E5F8BC3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100" y="7634288"/>
            <a:ext cx="2481263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A2623C-904E-E4B8-1267-138C72625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0048" y="0"/>
            <a:ext cx="12287904" cy="10287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6A2A2A0-C6A8-8CEE-CE9D-B79A51DF759E}"/>
                  </a:ext>
                </a:extLst>
              </p14:cNvPr>
              <p14:cNvContentPartPr/>
              <p14:nvPr/>
            </p14:nvContentPartPr>
            <p14:xfrm>
              <a:off x="6005726" y="13063"/>
              <a:ext cx="9313560" cy="7498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6A2A2A0-C6A8-8CEE-CE9D-B79A51DF75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77286" y="-15377"/>
                <a:ext cx="9370440" cy="75549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2CBD960A-FCE6-F1DA-017D-01621862BC58}"/>
              </a:ext>
            </a:extLst>
          </p:cNvPr>
          <p:cNvSpPr/>
          <p:nvPr/>
        </p:nvSpPr>
        <p:spPr>
          <a:xfrm>
            <a:off x="3352800" y="8169683"/>
            <a:ext cx="6858000" cy="15819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New Madrid Earthquake 1812</a:t>
            </a:r>
          </a:p>
        </p:txBody>
      </p:sp>
    </p:spTree>
    <p:extLst>
      <p:ext uri="{BB962C8B-B14F-4D97-AF65-F5344CB8AC3E}">
        <p14:creationId xmlns:p14="http://schemas.microsoft.com/office/powerpoint/2010/main" val="16841508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08A11-D904-6205-447E-A4DF4F9F7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7F85370E-753D-B61F-CAC2-4AD834DEB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9AF9CC24-06CB-C25B-B18A-40421E784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75506115-B704-80CC-18CF-7C84E2139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69C3A5D-FCA1-B850-2BE8-2179801C31FA}"/>
              </a:ext>
            </a:extLst>
          </p:cNvPr>
          <p:cNvSpPr txBox="1">
            <a:spLocks/>
          </p:cNvSpPr>
          <p:nvPr/>
        </p:nvSpPr>
        <p:spPr>
          <a:xfrm>
            <a:off x="1600200" y="832089"/>
            <a:ext cx="17173992" cy="3904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Outcome: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Audience Learns Intricacies of State Maritime Borders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Boy with thumbs up">
            <a:extLst>
              <a:ext uri="{FF2B5EF4-FFF2-40B4-BE49-F238E27FC236}">
                <a16:creationId xmlns:a16="http://schemas.microsoft.com/office/drawing/2014/main" id="{4191AA6D-0BEA-6282-A9BC-5713AB9D4F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646" y="3338802"/>
            <a:ext cx="8858250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353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1E4839C-D186-2288-5E88-A68B2D552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FB1D350B-535A-2FE2-FE1B-D522B03F4F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09565FB7-88E7-4996-7D49-F09314F15B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FE4CF80-5A64-7F3F-F245-772737E853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81BA40-B79A-51A0-1159-7B860B6FF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Border Bridge Study</a:t>
            </a:r>
          </a:p>
        </p:txBody>
      </p:sp>
    </p:spTree>
    <p:extLst>
      <p:ext uri="{BB962C8B-B14F-4D97-AF65-F5344CB8AC3E}">
        <p14:creationId xmlns:p14="http://schemas.microsoft.com/office/powerpoint/2010/main" val="171764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5BC70-C380-FFCC-EE46-F398A2FD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80D1F119-E4A4-E660-5A09-C594B2E6D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1AC62317-F6BD-05D3-2B1C-9E8EFA439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2F9C0F00-B597-AB67-D0C4-2A11209F0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CC1868-3AD6-B2E8-F674-0B82750E22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1104900"/>
            <a:ext cx="10731092" cy="66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604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CDF9139-CEBF-E8F2-3F28-41A2C8AE2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49189CAE-6FB6-B755-F67E-56EB79984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A7434903-F219-7654-B52C-C42625791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E14C8C41-6806-3395-FC1C-FBD83DFE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B9C20D-2734-5647-9D94-97CA12A40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51724"/>
            <a:ext cx="7772400" cy="10115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974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1461112-AF83-614E-2CB3-F5CB7DB94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1434D5FC-76A5-2AFD-6656-064EFC8C6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61E880AF-2A06-3413-6912-A82F8A07E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AA67D25A-0BD0-3B4A-88DD-A38362343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4241EA-17FD-D5D6-E97B-DE01428F8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281" y="29391"/>
            <a:ext cx="7772400" cy="100880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54951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F967457-F3B3-AC5C-B5E1-B66C21583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E1FDD8AE-907C-A5CA-3F89-08B4F65A2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1D2C413F-0554-6E89-FF31-B52CDD941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7354F682-0C9F-1563-A5F7-EE738589C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366391-611C-DE24-B5CC-46FFC8986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2352"/>
            <a:ext cx="7924800" cy="102274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207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9BF413-8510-44AF-07BE-F0F62199C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9BC5C65B-E238-651A-E544-CFD884E37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99C5D7A6-60B9-4F5D-26E9-10731E83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64C01F6E-456B-BB6D-E75F-33F05F04D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7CAB47-79FE-36B5-C41E-3BB2C4D50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388" y="54338"/>
            <a:ext cx="7816880" cy="101389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73505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C85A9B1-5CB1-A6F6-0A0D-A784E43BC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38C7E223-817C-8389-0FD7-939F069F59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463767E-88E3-077E-87E3-448D82EBF1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5CAE428E-0161-EE45-E3A1-9D39BA9DA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C5A6B3F-7B4F-6E33-B5B7-D5862A12CDDF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7772400" y="952500"/>
            <a:ext cx="7955280" cy="21667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55 border bridges between Illinois, Indiana, Ohio, and West Virginia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Some 50/50, Some 100/0, Some ~75/25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9BF290-BDC6-5AA1-9E82-A3AD67AA6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170" y="4558120"/>
            <a:ext cx="10534251" cy="4491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6430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3CD368-9212-10D4-9416-44239338B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BDDA32B-B2E6-82A7-5184-9B6F36E5AE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6B8B57FA-1C7B-50E2-7C42-108E6147CC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A9E34FA2-D0DF-1135-9133-8ADC289DE0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455732-B036-1274-4342-25F808B93A37}"/>
              </a:ext>
            </a:extLst>
          </p:cNvPr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F470A-B787-62AF-4E02-E0EF09105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0"/>
            <a:ext cx="10141436" cy="1015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3546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5B14F-9D50-6EA1-781C-5B8FD8140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701B0A2E-9E3F-2E11-56CD-012454C73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74E20953-C5A9-CDB8-C647-E9AAAF7E7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616807-E9A0-A141-8362-339EFA981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t="9557" r="17470" b="11072"/>
          <a:stretch>
            <a:fillRect/>
          </a:stretch>
        </p:blipFill>
        <p:spPr>
          <a:xfrm>
            <a:off x="3886200" y="20683"/>
            <a:ext cx="1307506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0161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60E24-E9DE-B4BD-7BCA-808156D04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4B83FEC0-07D1-03EB-09A3-A7F55CF1F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B3C22309-FC9E-8EA3-FB49-A5ABB75CE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C3AD6E3-8E23-7F9E-6304-5BCD45C2333F}"/>
              </a:ext>
            </a:extLst>
          </p:cNvPr>
          <p:cNvSpPr txBox="1">
            <a:spLocks/>
          </p:cNvSpPr>
          <p:nvPr/>
        </p:nvSpPr>
        <p:spPr>
          <a:xfrm>
            <a:off x="2286000" y="1074063"/>
            <a:ext cx="17173992" cy="11872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4B0E80-C432-329D-BBB9-CD1AEF703CCA}"/>
              </a:ext>
            </a:extLst>
          </p:cNvPr>
          <p:cNvSpPr txBox="1">
            <a:spLocks/>
          </p:cNvSpPr>
          <p:nvPr/>
        </p:nvSpPr>
        <p:spPr>
          <a:xfrm>
            <a:off x="2133600" y="2261274"/>
            <a:ext cx="9525000" cy="747678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Analysis (costs, maintenance)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Replacement Plan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Schedule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Prioritization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Cost Share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Approach Cost Estimates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Preventative Maintenance Plan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Review best practices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Long- and short-term strategies and practices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Funding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A638E0-999C-A059-1C4C-CF0BB9B01C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541" y="586452"/>
            <a:ext cx="8812568" cy="65956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98965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E84DB1-00C4-D6D3-FBBB-B6BF9C854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6A02F40B-A21D-93B6-61C2-75556D1372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DE4AF1C4-7687-E40B-AFE4-0C160657D4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53489DE-67EF-2E28-708E-0EE2D132D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1B590EE-BB3B-7F33-7660-735AEE0EF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4890340"/>
            <a:ext cx="12082462" cy="1115690"/>
          </a:xfrm>
        </p:spPr>
        <p:txBody>
          <a:bodyPr/>
          <a:lstStyle/>
          <a:p>
            <a:r>
              <a:rPr lang="en-US" dirty="0"/>
              <a:t>Posted Bridges Study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43520BAE-61C9-6C2F-3557-0D42422955A7}"/>
              </a:ext>
            </a:extLst>
          </p:cNvPr>
          <p:cNvSpPr txBox="1">
            <a:spLocks/>
          </p:cNvSpPr>
          <p:nvPr/>
        </p:nvSpPr>
        <p:spPr>
          <a:xfrm>
            <a:off x="8229600" y="6037203"/>
            <a:ext cx="7955280" cy="941796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kern="0" dirty="0"/>
              <a:t>(content by Copilot)</a:t>
            </a:r>
          </a:p>
        </p:txBody>
      </p:sp>
    </p:spTree>
    <p:extLst>
      <p:ext uri="{BB962C8B-B14F-4D97-AF65-F5344CB8AC3E}">
        <p14:creationId xmlns:p14="http://schemas.microsoft.com/office/powerpoint/2010/main" val="22077705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741F-301A-4A51-1835-EBD459D7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00E14E5F-D42F-EFAE-6C14-97691CE1C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A7A5116E-3044-3F2F-931B-CF8CD1C38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3400" y="470694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74ECC1F5-1E1B-C063-98ED-FAEA18DBA77E}"/>
              </a:ext>
            </a:extLst>
          </p:cNvPr>
          <p:cNvSpPr txBox="1">
            <a:spLocks/>
          </p:cNvSpPr>
          <p:nvPr/>
        </p:nvSpPr>
        <p:spPr>
          <a:xfrm>
            <a:off x="1447800" y="1210016"/>
            <a:ext cx="1249093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Gotham Medium" pitchFamily="2" charset="0"/>
                <a:ea typeface="+mj-ea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12284E"/>
                </a:solidFill>
                <a:effectLst/>
                <a:uLnTx/>
                <a:uFillTx/>
                <a:latin typeface="Gotham Medium"/>
              </a:rPr>
              <a:t>What we are doing</a:t>
            </a:r>
            <a:endParaRPr lang="en-US" sz="5000" b="1" i="0" u="none" strike="noStrike" kern="1200" cap="none" spc="0" normalizeH="0" baseline="0" noProof="0" dirty="0">
              <a:ln>
                <a:noFill/>
              </a:ln>
              <a:solidFill>
                <a:srgbClr val="12284E"/>
              </a:solidFill>
              <a:effectLst/>
              <a:uLnTx/>
              <a:uFillTx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472E2D0-8361-A2E8-44CE-F2754E660092}"/>
              </a:ext>
            </a:extLst>
          </p:cNvPr>
          <p:cNvSpPr txBox="1">
            <a:spLocks/>
          </p:cNvSpPr>
          <p:nvPr/>
        </p:nvSpPr>
        <p:spPr>
          <a:xfrm>
            <a:off x="533400" y="2881962"/>
            <a:ext cx="9525000" cy="7476784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Developing a scalable, GIS‑based method to map posted bridges and identify advance sign locations.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Defining standard sign assemblies, language, and legends consistent with KYTC policy.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Selecting decision points that allow prohibited vehicles to detour/turn around before the limit zone.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kern="0" dirty="0"/>
              <a:t>Accounting for network topology and edge cases for reliable routing guidance.</a:t>
            </a:r>
          </a:p>
        </p:txBody>
      </p:sp>
      <p:pic>
        <p:nvPicPr>
          <p:cNvPr id="5" name="Picture Placeholder 8" descr="A picture containing tree, outdoor&#10;&#10;AI-generated content may be incorrect.">
            <a:extLst>
              <a:ext uri="{FF2B5EF4-FFF2-40B4-BE49-F238E27FC236}">
                <a16:creationId xmlns:a16="http://schemas.microsoft.com/office/drawing/2014/main" id="{7B9BE9C9-F90D-CA72-A871-A7C274B2BB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71" r="17071"/>
          <a:stretch>
            <a:fillRect/>
          </a:stretch>
        </p:blipFill>
        <p:spPr>
          <a:xfrm rot="5400000">
            <a:off x="10862163" y="2735262"/>
            <a:ext cx="6153150" cy="70072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93417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61AA917-5167-719B-A6B5-6AD69192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object 2">
            <a:extLst>
              <a:ext uri="{FF2B5EF4-FFF2-40B4-BE49-F238E27FC236}">
                <a16:creationId xmlns:a16="http://schemas.microsoft.com/office/drawing/2014/main" id="{55F106C7-FC11-E637-D68C-294D9AC31A6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6713538" cy="5448300"/>
            <a:chOff x="0" y="0"/>
            <a:chExt cx="7421880" cy="6022975"/>
          </a:xfrm>
        </p:grpSpPr>
        <p:pic>
          <p:nvPicPr>
            <p:cNvPr id="5123" name="object 3">
              <a:extLst>
                <a:ext uri="{FF2B5EF4-FFF2-40B4-BE49-F238E27FC236}">
                  <a16:creationId xmlns:a16="http://schemas.microsoft.com/office/drawing/2014/main" id="{E51595B3-074C-94CE-888C-A36023640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421613" cy="6022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4" name="object 4">
              <a:extLst>
                <a:ext uri="{FF2B5EF4-FFF2-40B4-BE49-F238E27FC236}">
                  <a16:creationId xmlns:a16="http://schemas.microsoft.com/office/drawing/2014/main" id="{B870EFB1-8396-78AA-1059-9CEE6F73AC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845" y="15372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92AF0554-6088-6CB9-3AF6-A664B30D801E}"/>
              </a:ext>
            </a:extLst>
          </p:cNvPr>
          <p:cNvSpPr txBox="1">
            <a:spLocks/>
          </p:cNvSpPr>
          <p:nvPr/>
        </p:nvSpPr>
        <p:spPr>
          <a:xfrm>
            <a:off x="5867400" y="5600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Why we are doing it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0D680E-353B-7F70-604E-7B6AF2D3C38A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10333038" y="3008490"/>
            <a:ext cx="7954962" cy="520757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sz="3600" dirty="0"/>
              <a:t>MUTCD 11th Edition requires advance weight‑limit signs so prohibited vehicles can avoid posted structures.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3600" dirty="0"/>
              <a:t>KYTC maintains ~2,300 weight‑posted bridges — consistent advance signage improves safety and operations.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3600" dirty="0"/>
              <a:t>Reduces heavy‑vehicle violations, turn‑around hazards, and improves network reliability for freight.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4B5E4A7E-AF75-98C5-00F5-C6619AEA9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03" y="3008490"/>
            <a:ext cx="9711978" cy="5448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63116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6066C-4839-E8BB-7041-F3B19179F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ject 2">
            <a:extLst>
              <a:ext uri="{FF2B5EF4-FFF2-40B4-BE49-F238E27FC236}">
                <a16:creationId xmlns:a16="http://schemas.microsoft.com/office/drawing/2014/main" id="{D63BE152-13F3-FB4F-3B65-A2D4B269C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16388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ject 3">
            <a:extLst>
              <a:ext uri="{FF2B5EF4-FFF2-40B4-BE49-F238E27FC236}">
                <a16:creationId xmlns:a16="http://schemas.microsoft.com/office/drawing/2014/main" id="{C0DEE579-3327-6E0D-A569-402441B94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9088" y="79375"/>
            <a:ext cx="5268912" cy="1020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ject 4">
            <a:extLst>
              <a:ext uri="{FF2B5EF4-FFF2-40B4-BE49-F238E27FC236}">
                <a16:creationId xmlns:a16="http://schemas.microsoft.com/office/drawing/2014/main" id="{22CA6D24-3C95-B199-0F0B-E8B6D39EE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13" y="7502525"/>
            <a:ext cx="22399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B9F270-7DD7-40D6-A12E-BB23C3D5E6A6}"/>
              </a:ext>
            </a:extLst>
          </p:cNvPr>
          <p:cNvSpPr txBox="1">
            <a:spLocks/>
          </p:cNvSpPr>
          <p:nvPr/>
        </p:nvSpPr>
        <p:spPr>
          <a:xfrm>
            <a:off x="1600200" y="832089"/>
            <a:ext cx="17173992" cy="390477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What the outcome will be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081FC6A-C946-0B82-B669-1DD867329B53}"/>
              </a:ext>
            </a:extLst>
          </p:cNvPr>
          <p:cNvSpPr txBox="1">
            <a:spLocks/>
          </p:cNvSpPr>
          <p:nvPr/>
        </p:nvSpPr>
        <p:spPr>
          <a:xfrm>
            <a:off x="268641" y="1773237"/>
            <a:ext cx="17362487" cy="6819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1" fontAlgn="base" hangingPunct="1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kern="0" dirty="0"/>
              <a:t>County‑level maps with recommended advance sign locations and standardized assemblies.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kern="0" dirty="0"/>
              <a:t>Clear language/legends and installation guidance usable by District Traffic Ops &amp; Maintenance crews.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kern="0" dirty="0"/>
              <a:t>QA/QC checks for data and placement; process that Districts can repeat as posting data evolves.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kern="0" dirty="0"/>
              <a:t>Improved compliance and fewer last‑minute turn‑arounds near posted structures.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18EB78-B094-644A-5FA1-E586BAB55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8052" y="4629456"/>
            <a:ext cx="15073076" cy="464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3013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6C068C9F-21C6-375E-684A-B785A9E1DE98}"/>
              </a:ext>
            </a:extLst>
          </p:cNvPr>
          <p:cNvGrpSpPr>
            <a:grpSpLocks/>
          </p:cNvGrpSpPr>
          <p:nvPr/>
        </p:nvGrpSpPr>
        <p:grpSpPr bwMode="auto">
          <a:xfrm>
            <a:off x="0" y="7145338"/>
            <a:ext cx="14363700" cy="3141662"/>
            <a:chOff x="0" y="7145073"/>
            <a:chExt cx="14364335" cy="3141980"/>
          </a:xfrm>
        </p:grpSpPr>
        <p:pic>
          <p:nvPicPr>
            <p:cNvPr id="7171" name="object 3">
              <a:extLst>
                <a:ext uri="{FF2B5EF4-FFF2-40B4-BE49-F238E27FC236}">
                  <a16:creationId xmlns:a16="http://schemas.microsoft.com/office/drawing/2014/main" id="{25CC8F3A-49A3-4BF6-455F-1FB3DEDA6F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597076"/>
              <a:ext cx="14363865" cy="268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2" name="object 4">
              <a:extLst>
                <a:ext uri="{FF2B5EF4-FFF2-40B4-BE49-F238E27FC236}">
                  <a16:creationId xmlns:a16="http://schemas.microsoft.com/office/drawing/2014/main" id="{8FCF12F0-5D77-95AC-645F-EC31490E7B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045" y="7145073"/>
              <a:ext cx="2743356" cy="2932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C8AF97-72E8-CD9F-5DE6-8D40992C2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333500"/>
            <a:ext cx="15544800" cy="1115690"/>
          </a:xfrm>
        </p:spPr>
        <p:txBody>
          <a:bodyPr/>
          <a:lstStyle/>
          <a:p>
            <a:r>
              <a:rPr lang="en-US" dirty="0"/>
              <a:t>Exchange Tearful Goodbyes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86EB7-B84F-7B7D-47D7-F19F043CE114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-1828800" y="3390900"/>
            <a:ext cx="12801600" cy="2548390"/>
          </a:xfrm>
        </p:spPr>
        <p:txBody>
          <a:bodyPr/>
          <a:lstStyle/>
          <a:p>
            <a:pPr algn="ctr"/>
            <a:r>
              <a:rPr lang="en-US" sz="3600" dirty="0"/>
              <a:t>Stephen De Witte, P.E.</a:t>
            </a:r>
          </a:p>
          <a:p>
            <a:pPr algn="ctr"/>
            <a:r>
              <a:rPr lang="en-US" sz="3600" dirty="0"/>
              <a:t>Strategic Planning Branch Manager</a:t>
            </a:r>
          </a:p>
          <a:p>
            <a:pPr algn="ctr"/>
            <a:r>
              <a:rPr lang="en-US" sz="3600" dirty="0">
                <a:hlinkClick r:id="rId4"/>
              </a:rPr>
              <a:t>Stephen.DeWitte@ky.gov</a:t>
            </a:r>
            <a:endParaRPr lang="en-US" sz="3600" dirty="0"/>
          </a:p>
          <a:p>
            <a:pPr algn="ctr"/>
            <a:r>
              <a:rPr lang="en-US" sz="3600" dirty="0"/>
              <a:t>(502) 782-5056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C42AB-2E33-AE24-CA58-3616F406D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2689705"/>
            <a:ext cx="8153400" cy="6115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Partneringconferencetemplate  -  Read-Only" id="{48819674-F76E-4A03-9E77-9681AFC2FC0C}" vid="{5FC1CBB2-4013-4B16-AB17-970AADDD7133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C600"/>
      </a:accent1>
      <a:accent2>
        <a:srgbClr val="003764"/>
      </a:accent2>
      <a:accent3>
        <a:srgbClr val="5EB3E4"/>
      </a:accent3>
      <a:accent4>
        <a:srgbClr val="7F7F7F"/>
      </a:accent4>
      <a:accent5>
        <a:srgbClr val="3A3838"/>
      </a:accent5>
      <a:accent6>
        <a:srgbClr val="D8D9D7"/>
      </a:accent6>
      <a:hlink>
        <a:srgbClr val="2F5496"/>
      </a:hlink>
      <a:folHlink>
        <a:srgbClr val="833C0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YTCtemplate-TK-Main" id="{5079439B-1F70-2A47-A72D-43CF1FB7F3A3}" vid="{75E5FD48-4F16-094F-9B4E-6C600BDA1E7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F30E28F43D84881B1E447717B93F8" ma:contentTypeVersion="8" ma:contentTypeDescription="Create a new document." ma:contentTypeScope="" ma:versionID="ac7a048db13a328c88eb3bd8876552f7">
  <xsd:schema xmlns:xsd="http://www.w3.org/2001/XMLSchema" xmlns:xs="http://www.w3.org/2001/XMLSchema" xmlns:p="http://schemas.microsoft.com/office/2006/metadata/properties" xmlns:ns2="b47a5aad-adfb-4dac-9d3f-47090e67d565" xmlns:ns3="9c16dc54-5a24-4afd-a61c-664ec7eab416" targetNamespace="http://schemas.microsoft.com/office/2006/metadata/properties" ma:root="true" ma:fieldsID="05ef1fb50c3bd5231898c81644cb9619" ns2:_="" ns3:_="">
    <xsd:import namespace="b47a5aad-adfb-4dac-9d3f-47090e67d565"/>
    <xsd:import namespace="9c16dc54-5a24-4afd-a61c-664ec7eab416"/>
    <xsd:element name="properties">
      <xsd:complexType>
        <xsd:sequence>
          <xsd:element name="documentManagement">
            <xsd:complexType>
              <xsd:all>
                <xsd:element ref="ns2:Speakers" minOccurs="0"/>
                <xsd:element ref="ns2:Day" minOccurs="0"/>
                <xsd:element ref="ns2:Year" minOccurs="0"/>
                <xsd:element ref="ns2:Section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a5aad-adfb-4dac-9d3f-47090e67d565" elementFormDefault="qualified">
    <xsd:import namespace="http://schemas.microsoft.com/office/2006/documentManagement/types"/>
    <xsd:import namespace="http://schemas.microsoft.com/office/infopath/2007/PartnerControls"/>
    <xsd:element name="Speakers" ma:index="4" nillable="true" ma:displayName="Speakers" ma:internalName="Speakers" ma:readOnly="false">
      <xsd:simpleType>
        <xsd:restriction base="dms:Note">
          <xsd:maxLength value="255"/>
        </xsd:restriction>
      </xsd:simpleType>
    </xsd:element>
    <xsd:element name="Day" ma:index="5" nillable="true" ma:displayName="Day" ma:internalName="Day" ma:readOnly="false">
      <xsd:simpleType>
        <xsd:restriction base="dms:Text">
          <xsd:maxLength value="255"/>
        </xsd:restriction>
      </xsd:simpleType>
    </xsd:element>
    <xsd:element name="Year" ma:index="6" nillable="true" ma:displayName="Year" ma:internalName="Year" ma:readOnly="false">
      <xsd:simpleType>
        <xsd:restriction base="dms:Text">
          <xsd:maxLength value="255"/>
        </xsd:restriction>
      </xsd:simpleType>
    </xsd:element>
    <xsd:element name="Section" ma:index="7" nillable="true" ma:displayName="Section" ma:internalName="Sec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dc54-5a24-4afd-a61c-664ec7eab4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b47a5aad-adfb-4dac-9d3f-47090e67d565">2026</Year>
    <Day xmlns="b47a5aad-adfb-4dac-9d3f-47090e67d565">Thursday</Day>
    <Speakers xmlns="b47a5aad-adfb-4dac-9d3f-47090e67d565">Stephen De Witte</Speakers>
    <Section xmlns="b47a5aad-adfb-4dac-9d3f-47090e67d565">10, 3</Section>
  </documentManagement>
</p:properties>
</file>

<file path=customXml/itemProps1.xml><?xml version="1.0" encoding="utf-8"?>
<ds:datastoreItem xmlns:ds="http://schemas.openxmlformats.org/officeDocument/2006/customXml" ds:itemID="{7FA5038A-62B7-4519-807B-182EB5A9885C}"/>
</file>

<file path=customXml/itemProps2.xml><?xml version="1.0" encoding="utf-8"?>
<ds:datastoreItem xmlns:ds="http://schemas.openxmlformats.org/officeDocument/2006/customXml" ds:itemID="{AD26E361-D8EB-419B-A89F-0BA93736F4EA}"/>
</file>

<file path=customXml/itemProps3.xml><?xml version="1.0" encoding="utf-8"?>
<ds:datastoreItem xmlns:ds="http://schemas.openxmlformats.org/officeDocument/2006/customXml" ds:itemID="{E4942161-4BAC-4ED2-938B-E9AEBEA0F22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3269</TotalTime>
  <Words>1875</Words>
  <Application>Microsoft Office PowerPoint</Application>
  <PresentationFormat>Custom</PresentationFormat>
  <Paragraphs>284</Paragraphs>
  <Slides>63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Aptos</vt:lpstr>
      <vt:lpstr>Arial</vt:lpstr>
      <vt:lpstr>Calibri</vt:lpstr>
      <vt:lpstr>Gotham Medium</vt:lpstr>
      <vt:lpstr>MicrogrammaExtDBol</vt:lpstr>
      <vt:lpstr>proxima-nova</vt:lpstr>
      <vt:lpstr>Wingdings</vt:lpstr>
      <vt:lpstr>Office Theme</vt:lpstr>
      <vt:lpstr>1_Office Theme</vt:lpstr>
      <vt:lpstr>PowerPoint Presentation</vt:lpstr>
      <vt:lpstr>Agenda</vt:lpstr>
      <vt:lpstr>PowerPoint Presentation</vt:lpstr>
      <vt:lpstr>Background</vt:lpstr>
      <vt:lpstr>The Entire Presentation Hinges on This Joke</vt:lpstr>
      <vt:lpstr>PowerPoint Presentation</vt:lpstr>
      <vt:lpstr>PowerPoint Presentation</vt:lpstr>
      <vt:lpstr>PowerPoint Presentation</vt:lpstr>
      <vt:lpstr>PowerPoint Presentation</vt:lpstr>
      <vt:lpstr>Dam Assessment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Resiliency Plan</vt:lpstr>
      <vt:lpstr>PowerPoint Presentation</vt:lpstr>
      <vt:lpstr>Key Present-Day Hazards</vt:lpstr>
      <vt:lpstr>Key Present-Day Hazards (cont.)</vt:lpstr>
      <vt:lpstr>Future Hazards and Impacts on Transportation</vt:lpstr>
      <vt:lpstr>Collective Hazard Impacts</vt:lpstr>
      <vt:lpstr>PowerPoint Presentation</vt:lpstr>
      <vt:lpstr>D10 &amp; D12 Rockfall Mitigation Studies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Roadside Barrier Study</vt:lpstr>
      <vt:lpstr>Pilot highlights — what we learned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Geography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Border Bridge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Posted Bridges Study</vt:lpstr>
      <vt:lpstr>PowerPoint Presentation</vt:lpstr>
      <vt:lpstr>PowerPoint Presentation</vt:lpstr>
      <vt:lpstr>PowerPoint Presentation</vt:lpstr>
      <vt:lpstr>Exchange Tearful Goodbyes</vt:lpstr>
    </vt:vector>
  </TitlesOfParts>
  <Company>Commonwealth Of Kentucky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 Witte, Stephen G (KYTC)</dc:creator>
  <cp:lastModifiedBy>De Witte, Stephen G (KYTC)</cp:lastModifiedBy>
  <cp:revision>5</cp:revision>
  <dcterms:created xsi:type="dcterms:W3CDTF">2026-09-07T20:55:14Z</dcterms:created>
  <dcterms:modified xsi:type="dcterms:W3CDTF">2026-09-10T03:24:57Z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2026-07-13T00:00:00Z</vt:filetime>
  </property>
  <property fmtid="{D5CDD505-2E9C-101B-9397-08002B2CF9AE}" pid="4" name="CreationClient">
    <vt:lpwstr>authoring</vt:lpwstr>
  </property>
  <property fmtid="{D5CDD505-2E9C-101B-9397-08002B2CF9AE}" pid="5" name="Creator">
    <vt:lpwstr>Adobe Express</vt:lpwstr>
  </property>
  <property fmtid="{D5CDD505-2E9C-101B-9397-08002B2CF9AE}" pid="6" name="LastSaved">
    <vt:filetime>2026-07-13T00:00:00Z</vt:filetime>
  </property>
  <property fmtid="{D5CDD505-2E9C-101B-9397-08002B2CF9AE}" pid="7" name="Producer">
    <vt:lpwstr>Adobe Express</vt:lpwstr>
  </property>
  <property fmtid="{D5CDD505-2E9C-101B-9397-08002B2CF9AE}" pid="8" name="ContentTypeId">
    <vt:lpwstr>0x0101009E0F30E28F43D84881B1E447717B93F8</vt:lpwstr>
  </property>
</Properties>
</file>